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9" r:id="rId1"/>
    <p:sldMasterId id="2147483801" r:id="rId2"/>
  </p:sldMasterIdLst>
  <p:notesMasterIdLst>
    <p:notesMasterId r:id="rId44"/>
  </p:notesMasterIdLst>
  <p:handoutMasterIdLst>
    <p:handoutMasterId r:id="rId45"/>
  </p:handoutMasterIdLst>
  <p:sldIdLst>
    <p:sldId id="256" r:id="rId3"/>
    <p:sldId id="257" r:id="rId4"/>
    <p:sldId id="289" r:id="rId5"/>
    <p:sldId id="258" r:id="rId6"/>
    <p:sldId id="287" r:id="rId7"/>
    <p:sldId id="268" r:id="rId8"/>
    <p:sldId id="269" r:id="rId9"/>
    <p:sldId id="259" r:id="rId10"/>
    <p:sldId id="288" r:id="rId11"/>
    <p:sldId id="260" r:id="rId12"/>
    <p:sldId id="292" r:id="rId13"/>
    <p:sldId id="261" r:id="rId14"/>
    <p:sldId id="294" r:id="rId15"/>
    <p:sldId id="262" r:id="rId16"/>
    <p:sldId id="263" r:id="rId17"/>
    <p:sldId id="299" r:id="rId18"/>
    <p:sldId id="264" r:id="rId19"/>
    <p:sldId id="265" r:id="rId20"/>
    <p:sldId id="295" r:id="rId21"/>
    <p:sldId id="266" r:id="rId22"/>
    <p:sldId id="267" r:id="rId23"/>
    <p:sldId id="271" r:id="rId24"/>
    <p:sldId id="296" r:id="rId25"/>
    <p:sldId id="272" r:id="rId26"/>
    <p:sldId id="274" r:id="rId27"/>
    <p:sldId id="290" r:id="rId28"/>
    <p:sldId id="275" r:id="rId29"/>
    <p:sldId id="305" r:id="rId30"/>
    <p:sldId id="276" r:id="rId31"/>
    <p:sldId id="277" r:id="rId32"/>
    <p:sldId id="278" r:id="rId33"/>
    <p:sldId id="303" r:id="rId34"/>
    <p:sldId id="280" r:id="rId35"/>
    <p:sldId id="281" r:id="rId36"/>
    <p:sldId id="297" r:id="rId37"/>
    <p:sldId id="283" r:id="rId38"/>
    <p:sldId id="284" r:id="rId39"/>
    <p:sldId id="300" r:id="rId40"/>
    <p:sldId id="304" r:id="rId41"/>
    <p:sldId id="285" r:id="rId42"/>
    <p:sldId id="293" r:id="rId43"/>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318" autoAdjust="0"/>
    <p:restoredTop sz="86472" autoAdjust="0"/>
  </p:normalViewPr>
  <p:slideViewPr>
    <p:cSldViewPr>
      <p:cViewPr>
        <p:scale>
          <a:sx n="90" d="100"/>
          <a:sy n="90" d="100"/>
        </p:scale>
        <p:origin x="-816" y="-222"/>
      </p:cViewPr>
      <p:guideLst>
        <p:guide orient="horz" pos="2160"/>
        <p:guide pos="2880"/>
      </p:guideLst>
    </p:cSldViewPr>
  </p:slideViewPr>
  <p:outlineViewPr>
    <p:cViewPr>
      <p:scale>
        <a:sx n="33" d="100"/>
        <a:sy n="33" d="100"/>
      </p:scale>
      <p:origin x="0" y="20802"/>
    </p:cViewPr>
  </p:outlineViewPr>
  <p:notesTextViewPr>
    <p:cViewPr>
      <p:scale>
        <a:sx n="100" d="100"/>
        <a:sy n="100" d="100"/>
      </p:scale>
      <p:origin x="0" y="0"/>
    </p:cViewPr>
  </p:notesTextViewPr>
  <p:sorterViewPr>
    <p:cViewPr>
      <p:scale>
        <a:sx n="70" d="100"/>
        <a:sy n="7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heme" Target="theme/theme1.xml"/><Relationship Id="rId8"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91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vl1pPr>
          </a:lstStyle>
          <a:p>
            <a:pPr>
              <a:defRPr/>
            </a:pPr>
            <a:endParaRPr lang="en-US"/>
          </a:p>
        </p:txBody>
      </p:sp>
      <p:sp>
        <p:nvSpPr>
          <p:cNvPr id="38915"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vl1pPr>
          </a:lstStyle>
          <a:p>
            <a:pPr>
              <a:defRPr/>
            </a:pPr>
            <a:fld id="{3AC66B43-3DA5-492C-A246-04A5926930E8}" type="datetimeFigureOut">
              <a:rPr lang="en-US"/>
              <a:pPr>
                <a:defRPr/>
              </a:pPr>
              <a:t>8/24/2013</a:t>
            </a:fld>
            <a:endParaRPr lang="en-US"/>
          </a:p>
        </p:txBody>
      </p:sp>
      <p:sp>
        <p:nvSpPr>
          <p:cNvPr id="38916"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vl1pPr>
          </a:lstStyle>
          <a:p>
            <a:pPr>
              <a:defRPr/>
            </a:pPr>
            <a:endParaRPr lang="en-US"/>
          </a:p>
        </p:txBody>
      </p:sp>
      <p:sp>
        <p:nvSpPr>
          <p:cNvPr id="38917"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vl1pPr>
          </a:lstStyle>
          <a:p>
            <a:pPr>
              <a:defRPr/>
            </a:pPr>
            <a:fld id="{61228BB1-1D17-4EBF-9D7F-D96169D20237}" type="slidenum">
              <a:rPr lang="en-US"/>
              <a:pPr>
                <a:defRPr/>
              </a:pPr>
              <a:t>‹#›</a:t>
            </a:fld>
            <a:endParaRPr lang="en-US"/>
          </a:p>
        </p:txBody>
      </p:sp>
    </p:spTree>
    <p:extLst>
      <p:ext uri="{BB962C8B-B14F-4D97-AF65-F5344CB8AC3E}">
        <p14:creationId xmlns:p14="http://schemas.microsoft.com/office/powerpoint/2010/main" val="23095225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82CC48DB-94DF-4104-A612-2CF93B945ED6}" type="datetimeFigureOut">
              <a:rPr lang="en-US"/>
              <a:pPr>
                <a:defRPr/>
              </a:pPr>
              <a:t>8/24/2013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D5ABE2E7-5944-4884-9B7F-6DD6A4877A81}" type="slidenum">
              <a:rPr lang="en-US"/>
              <a:pPr>
                <a:defRPr/>
              </a:pPr>
              <a:t>‹#›</a:t>
            </a:fld>
            <a:endParaRPr lang="en-US"/>
          </a:p>
        </p:txBody>
      </p:sp>
    </p:spTree>
    <p:extLst>
      <p:ext uri="{BB962C8B-B14F-4D97-AF65-F5344CB8AC3E}">
        <p14:creationId xmlns:p14="http://schemas.microsoft.com/office/powerpoint/2010/main" val="357819893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ABE2E7-5944-4884-9B7F-6DD6A4877A81}" type="slidenum">
              <a:rPr lang="en-US" smtClean="0"/>
              <a:pPr>
                <a:defRPr/>
              </a:pPr>
              <a:t>2</a:t>
            </a:fld>
            <a:endParaRPr lang="en-US" dirty="0"/>
          </a:p>
        </p:txBody>
      </p:sp>
    </p:spTree>
    <p:extLst>
      <p:ext uri="{BB962C8B-B14F-4D97-AF65-F5344CB8AC3E}">
        <p14:creationId xmlns:p14="http://schemas.microsoft.com/office/powerpoint/2010/main" val="1393254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fld id="{9D2F487D-7E59-49D2-832B-91B08F0EAEA9}" type="slidenum">
              <a:rPr lang="en-US" sz="1200" smtClean="0"/>
              <a:pPr eaLnBrk="1" hangingPunct="1"/>
              <a:t>37</a:t>
            </a:fld>
            <a:endParaRPr lang="en-US" sz="120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F73A197-EF61-4860-8CF2-60772601E7DA}" type="datetimeFigureOut">
              <a:rPr lang="en-US" smtClean="0"/>
              <a:t>8/24/2013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24455A-31C9-4879-A2A4-0D5F7D6E3B2C}" type="slidenum">
              <a:rPr lang="en-US" smtClean="0"/>
              <a:t>‹#›</a:t>
            </a:fld>
            <a:endParaRPr lang="en-US"/>
          </a:p>
        </p:txBody>
      </p:sp>
    </p:spTree>
    <p:extLst>
      <p:ext uri="{BB962C8B-B14F-4D97-AF65-F5344CB8AC3E}">
        <p14:creationId xmlns:p14="http://schemas.microsoft.com/office/powerpoint/2010/main" val="8175339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73A197-EF61-4860-8CF2-60772601E7DA}" type="datetimeFigureOut">
              <a:rPr lang="en-US" smtClean="0"/>
              <a:t>8/24/2013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24455A-31C9-4879-A2A4-0D5F7D6E3B2C}" type="slidenum">
              <a:rPr lang="en-US" smtClean="0"/>
              <a:t>‹#›</a:t>
            </a:fld>
            <a:endParaRPr lang="en-US"/>
          </a:p>
        </p:txBody>
      </p:sp>
    </p:spTree>
    <p:extLst>
      <p:ext uri="{BB962C8B-B14F-4D97-AF65-F5344CB8AC3E}">
        <p14:creationId xmlns:p14="http://schemas.microsoft.com/office/powerpoint/2010/main" val="37166843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73A197-EF61-4860-8CF2-60772601E7DA}" type="datetimeFigureOut">
              <a:rPr lang="en-US" smtClean="0"/>
              <a:t>8/24/2013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24455A-31C9-4879-A2A4-0D5F7D6E3B2C}" type="slidenum">
              <a:rPr lang="en-US" smtClean="0"/>
              <a:t>‹#›</a:t>
            </a:fld>
            <a:endParaRPr lang="en-US"/>
          </a:p>
        </p:txBody>
      </p:sp>
    </p:spTree>
    <p:extLst>
      <p:ext uri="{BB962C8B-B14F-4D97-AF65-F5344CB8AC3E}">
        <p14:creationId xmlns:p14="http://schemas.microsoft.com/office/powerpoint/2010/main" val="3134582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762000" y="3200400"/>
            <a:ext cx="7543800" cy="1524000"/>
          </a:xfrm>
        </p:spPr>
        <p:txBody>
          <a:bodyPr>
            <a:noAutofit/>
          </a:bodyPr>
          <a:lstStyle>
            <a:lvl1pPr>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762000" y="4724400"/>
            <a:ext cx="6858000" cy="990600"/>
          </a:xfrm>
        </p:spPr>
        <p:txBody>
          <a:bodyPr anchor="t" anchorCtr="0">
            <a:normAutofit/>
          </a:bodyPr>
          <a:lstStyle>
            <a:lvl1pPr marL="0" indent="0" algn="l">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6F73A197-EF61-4860-8CF2-60772601E7DA}" type="datetimeFigureOut">
              <a:rPr lang="en-US" smtClean="0"/>
              <a:t>8/24/2013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24455A-31C9-4879-A2A4-0D5F7D6E3B2C}" type="slidenum">
              <a:rPr lang="en-US" smtClean="0"/>
              <a:t>‹#›</a:t>
            </a:fld>
            <a:endParaRPr lang="en-US"/>
          </a:p>
        </p:txBody>
      </p:sp>
      <p:sp>
        <p:nvSpPr>
          <p:cNvPr id="7" name="Rectangle 6"/>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73A197-EF61-4860-8CF2-60772601E7DA}" type="datetimeFigureOut">
              <a:rPr lang="en-US" smtClean="0"/>
              <a:t>8/24/2013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24455A-31C9-4879-A2A4-0D5F7D6E3B2C}"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Rectangle 6"/>
          <p:cNvSpPr/>
          <p:nvPr/>
        </p:nvSpPr>
        <p:spPr>
          <a:xfrm>
            <a:off x="777240" y="0"/>
            <a:ext cx="7543800" cy="304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2000" y="3276600"/>
            <a:ext cx="7543800" cy="1676400"/>
          </a:xfrm>
        </p:spPr>
        <p:txBody>
          <a:bodyPr anchor="b" anchorCtr="0"/>
          <a:lstStyle>
            <a:lvl1pPr algn="l">
              <a:defRPr sz="54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62000" y="4953000"/>
            <a:ext cx="6858000" cy="914400"/>
          </a:xfrm>
        </p:spPr>
        <p:txBody>
          <a:bodyPr anchor="t" anchorCtr="0">
            <a:normAutofit/>
          </a:bodyPr>
          <a:lstStyle>
            <a:lvl1pPr marL="0" indent="0">
              <a:buNone/>
              <a:defRPr sz="2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F73A197-EF61-4860-8CF2-60772601E7DA}" type="datetimeFigureOut">
              <a:rPr lang="en-US" smtClean="0"/>
              <a:t>8/24/2013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24455A-31C9-4879-A2A4-0D5F7D6E3B2C}" type="slidenum">
              <a:rPr lang="en-US" smtClean="0"/>
              <a:t>‹#›</a:t>
            </a:fld>
            <a:endParaRPr lang="en-US"/>
          </a:p>
        </p:txBody>
      </p:sp>
      <p:sp>
        <p:nvSpPr>
          <p:cNvPr id="8" name="Rectangle 7"/>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7620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609601"/>
            <a:ext cx="3657600" cy="37673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F73A197-EF61-4860-8CF2-60772601E7DA}" type="datetimeFigureOut">
              <a:rPr lang="en-US" smtClean="0"/>
              <a:t>8/24/2013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24455A-31C9-4879-A2A4-0D5F7D6E3B2C}" type="slidenum">
              <a:rPr lang="en-US" smtClean="0"/>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589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589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152" y="609600"/>
            <a:ext cx="3657600" cy="639762"/>
          </a:xfrm>
        </p:spPr>
        <p:txBody>
          <a:bodyPr anchor="b">
            <a:noAutofit/>
          </a:bodyPr>
          <a:lstStyle>
            <a:lvl1pPr marL="0" indent="0">
              <a:buNone/>
              <a:defRPr sz="2800" b="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1329264"/>
            <a:ext cx="3657600" cy="3048000"/>
          </a:xfrm>
        </p:spPr>
        <p:txBody>
          <a:bodyPr anchor="t" anchorCtr="0"/>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F73A197-EF61-4860-8CF2-60772601E7DA}" type="datetimeFigureOut">
              <a:rPr lang="en-US" smtClean="0"/>
              <a:t>8/24/2013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924455A-31C9-4879-A2A4-0D5F7D6E3B2C}" type="slidenum">
              <a:rPr lang="en-US" smtClean="0"/>
              <a:t>‹#›</a:t>
            </a:fld>
            <a:endParaRPr lang="en-US"/>
          </a:p>
        </p:txBody>
      </p:sp>
      <p:cxnSp>
        <p:nvCxnSpPr>
          <p:cNvPr id="11" name="Straight Connector 10"/>
          <p:cNvCxnSpPr/>
          <p:nvPr/>
        </p:nvCxnSpPr>
        <p:spPr>
          <a:xfrm>
            <a:off x="7589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645152" y="1249362"/>
            <a:ext cx="3657600" cy="1588"/>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F73A197-EF61-4860-8CF2-60772601E7DA}" type="datetimeFigureOut">
              <a:rPr lang="en-US" smtClean="0"/>
              <a:t>8/24/2013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924455A-31C9-4879-A2A4-0D5F7D6E3B2C}" type="slidenum">
              <a:rPr lang="en-US" smtClean="0"/>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73A197-EF61-4860-8CF2-60772601E7DA}" type="datetimeFigureOut">
              <a:rPr lang="en-US" smtClean="0"/>
              <a:t>8/24/2013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924455A-31C9-4879-A2A4-0D5F7D6E3B2C}"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62000" y="4572000"/>
            <a:ext cx="6784848" cy="1600200"/>
          </a:xfrm>
        </p:spPr>
        <p:txBody>
          <a:bodyPr anchor="b">
            <a:normAutofit/>
          </a:bodyPr>
          <a:lstStyle>
            <a:lvl1pPr algn="l">
              <a:defRPr sz="5400" b="0"/>
            </a:lvl1pPr>
          </a:lstStyle>
          <a:p>
            <a:r>
              <a:rPr lang="en-US" smtClean="0"/>
              <a:t>Click to edit Master title style</a:t>
            </a:r>
            <a:endParaRPr lang="en-US"/>
          </a:p>
        </p:txBody>
      </p:sp>
      <p:sp>
        <p:nvSpPr>
          <p:cNvPr id="3" name="Content Placeholder 2"/>
          <p:cNvSpPr>
            <a:spLocks noGrp="1"/>
          </p:cNvSpPr>
          <p:nvPr>
            <p:ph idx="1"/>
          </p:nvPr>
        </p:nvSpPr>
        <p:spPr>
          <a:xfrm>
            <a:off x="3710866" y="457200"/>
            <a:ext cx="4594934" cy="4114799"/>
          </a:xfrm>
        </p:spPr>
        <p:txBody>
          <a:bodyPr/>
          <a:lstStyle>
            <a:lvl1pPr>
              <a:defRPr sz="2400"/>
            </a:lvl1pPr>
            <a:lvl2pPr>
              <a:defRPr sz="22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62001" y="457200"/>
            <a:ext cx="2673657" cy="4114800"/>
          </a:xfrm>
        </p:spPr>
        <p:txBody>
          <a:bodyPr>
            <a:normAutofit/>
          </a:bodyPr>
          <a:lstStyle>
            <a:lvl1pPr marL="0" indent="0">
              <a:buNone/>
              <a:defRPr sz="21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F73A197-EF61-4860-8CF2-60772601E7DA}" type="datetimeFigureOut">
              <a:rPr lang="en-US" smtClean="0"/>
              <a:t>8/24/2013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24455A-31C9-4879-A2A4-0D5F7D6E3B2C}" type="slidenum">
              <a:rPr lang="en-US" smtClean="0"/>
              <a:t>‹#›</a:t>
            </a:fld>
            <a:endParaRPr lang="en-US"/>
          </a:p>
        </p:txBody>
      </p:sp>
      <p:cxnSp>
        <p:nvCxnSpPr>
          <p:cNvPr id="10" name="Straight Connector 9"/>
          <p:cNvCxnSpPr/>
          <p:nvPr/>
        </p:nvCxnSpPr>
        <p:spPr>
          <a:xfrm rot="5400000">
            <a:off x="1677194" y="2514600"/>
            <a:ext cx="3810000" cy="1588"/>
          </a:xfrm>
          <a:prstGeom prst="line">
            <a:avLst/>
          </a:prstGeom>
          <a:ln>
            <a:solidFill>
              <a:schemeClr val="tx2">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73A197-EF61-4860-8CF2-60772601E7DA}" type="datetimeFigureOut">
              <a:rPr lang="en-US" smtClean="0"/>
              <a:t>8/24/2013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24455A-31C9-4879-A2A4-0D5F7D6E3B2C}" type="slidenum">
              <a:rPr lang="en-US" smtClean="0"/>
              <a:t>‹#›</a:t>
            </a:fld>
            <a:endParaRPr lang="en-US"/>
          </a:p>
        </p:txBody>
      </p:sp>
    </p:spTree>
    <p:extLst>
      <p:ext uri="{BB962C8B-B14F-4D97-AF65-F5344CB8AC3E}">
        <p14:creationId xmlns:p14="http://schemas.microsoft.com/office/powerpoint/2010/main" val="38386559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58952" y="4572000"/>
            <a:ext cx="6784848" cy="1600200"/>
          </a:xfrm>
        </p:spPr>
        <p:txBody>
          <a:bodyPr anchor="b">
            <a:normAutofit/>
          </a:bodyPr>
          <a:lstStyle>
            <a:lvl1pPr algn="l">
              <a:defRPr sz="5400" b="0"/>
            </a:lvl1pPr>
          </a:lstStyle>
          <a:p>
            <a:r>
              <a:rPr lang="en-US" smtClean="0"/>
              <a:t>Click to edit Master title style</a:t>
            </a:r>
            <a:endParaRPr lang="en-US" dirty="0"/>
          </a:p>
        </p:txBody>
      </p:sp>
      <p:sp>
        <p:nvSpPr>
          <p:cNvPr id="3" name="Picture Placeholder 2"/>
          <p:cNvSpPr>
            <a:spLocks noGrp="1"/>
          </p:cNvSpPr>
          <p:nvPr>
            <p:ph type="pic" idx="1"/>
          </p:nvPr>
        </p:nvSpPr>
        <p:spPr>
          <a:xfrm>
            <a:off x="777240" y="457200"/>
            <a:ext cx="7543800" cy="2895600"/>
          </a:xfrm>
          <a:ln w="6350">
            <a:solidFill>
              <a:schemeClr val="tx2"/>
            </a:solidFill>
          </a:ln>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50392" y="3505200"/>
            <a:ext cx="7391400" cy="804862"/>
          </a:xfrm>
        </p:spPr>
        <p:txBody>
          <a:bodyPr anchor="t" anchorCtr="0">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F73A197-EF61-4860-8CF2-60772601E7DA}" type="datetimeFigureOut">
              <a:rPr lang="en-US" smtClean="0"/>
              <a:t>8/24/2013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24455A-31C9-4879-A2A4-0D5F7D6E3B2C}" type="slidenum">
              <a:rPr lang="en-US" smtClean="0"/>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914400" y="685800"/>
            <a:ext cx="7239000" cy="38862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73A197-EF61-4860-8CF2-60772601E7DA}" type="datetimeFigureOut">
              <a:rPr lang="en-US" smtClean="0"/>
              <a:t>8/24/2013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24455A-31C9-4879-A2A4-0D5F7D6E3B2C}" type="slidenum">
              <a:rPr lang="en-US" smtClean="0"/>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000" y="685801"/>
            <a:ext cx="1828800" cy="5410199"/>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90800" y="685801"/>
            <a:ext cx="5715000" cy="4876800"/>
          </a:xfrm>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F73A197-EF61-4860-8CF2-60772601E7DA}" type="datetimeFigureOut">
              <a:rPr lang="en-US" smtClean="0"/>
              <a:t>8/24/2013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24455A-31C9-4879-A2A4-0D5F7D6E3B2C}"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F73A197-EF61-4860-8CF2-60772601E7DA}" type="datetimeFigureOut">
              <a:rPr lang="en-US" smtClean="0"/>
              <a:t>8/24/2013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924455A-31C9-4879-A2A4-0D5F7D6E3B2C}" type="slidenum">
              <a:rPr lang="en-US" smtClean="0"/>
              <a:t>‹#›</a:t>
            </a:fld>
            <a:endParaRPr lang="en-US"/>
          </a:p>
        </p:txBody>
      </p:sp>
    </p:spTree>
    <p:extLst>
      <p:ext uri="{BB962C8B-B14F-4D97-AF65-F5344CB8AC3E}">
        <p14:creationId xmlns:p14="http://schemas.microsoft.com/office/powerpoint/2010/main" val="35587992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F73A197-EF61-4860-8CF2-60772601E7DA}" type="datetimeFigureOut">
              <a:rPr lang="en-US" smtClean="0"/>
              <a:t>8/24/2013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24455A-31C9-4879-A2A4-0D5F7D6E3B2C}" type="slidenum">
              <a:rPr lang="en-US" smtClean="0"/>
              <a:t>‹#›</a:t>
            </a:fld>
            <a:endParaRPr lang="en-US"/>
          </a:p>
        </p:txBody>
      </p:sp>
    </p:spTree>
    <p:extLst>
      <p:ext uri="{BB962C8B-B14F-4D97-AF65-F5344CB8AC3E}">
        <p14:creationId xmlns:p14="http://schemas.microsoft.com/office/powerpoint/2010/main" val="42096838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F73A197-EF61-4860-8CF2-60772601E7DA}" type="datetimeFigureOut">
              <a:rPr lang="en-US" smtClean="0"/>
              <a:t>8/24/2013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924455A-31C9-4879-A2A4-0D5F7D6E3B2C}" type="slidenum">
              <a:rPr lang="en-US" smtClean="0"/>
              <a:t>‹#›</a:t>
            </a:fld>
            <a:endParaRPr lang="en-US"/>
          </a:p>
        </p:txBody>
      </p:sp>
    </p:spTree>
    <p:extLst>
      <p:ext uri="{BB962C8B-B14F-4D97-AF65-F5344CB8AC3E}">
        <p14:creationId xmlns:p14="http://schemas.microsoft.com/office/powerpoint/2010/main" val="36138512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F73A197-EF61-4860-8CF2-60772601E7DA}" type="datetimeFigureOut">
              <a:rPr lang="en-US" smtClean="0"/>
              <a:t>8/24/2013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924455A-31C9-4879-A2A4-0D5F7D6E3B2C}" type="slidenum">
              <a:rPr lang="en-US" smtClean="0"/>
              <a:t>‹#›</a:t>
            </a:fld>
            <a:endParaRPr lang="en-US"/>
          </a:p>
        </p:txBody>
      </p:sp>
    </p:spTree>
    <p:extLst>
      <p:ext uri="{BB962C8B-B14F-4D97-AF65-F5344CB8AC3E}">
        <p14:creationId xmlns:p14="http://schemas.microsoft.com/office/powerpoint/2010/main" val="7682500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F73A197-EF61-4860-8CF2-60772601E7DA}" type="datetimeFigureOut">
              <a:rPr lang="en-US" smtClean="0"/>
              <a:t>8/24/2013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924455A-31C9-4879-A2A4-0D5F7D6E3B2C}" type="slidenum">
              <a:rPr lang="en-US" smtClean="0"/>
              <a:t>‹#›</a:t>
            </a:fld>
            <a:endParaRPr lang="en-US"/>
          </a:p>
        </p:txBody>
      </p:sp>
    </p:spTree>
    <p:extLst>
      <p:ext uri="{BB962C8B-B14F-4D97-AF65-F5344CB8AC3E}">
        <p14:creationId xmlns:p14="http://schemas.microsoft.com/office/powerpoint/2010/main" val="42735407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F73A197-EF61-4860-8CF2-60772601E7DA}" type="datetimeFigureOut">
              <a:rPr lang="en-US" smtClean="0"/>
              <a:t>8/24/2013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24455A-31C9-4879-A2A4-0D5F7D6E3B2C}" type="slidenum">
              <a:rPr lang="en-US" smtClean="0"/>
              <a:t>‹#›</a:t>
            </a:fld>
            <a:endParaRPr lang="en-US"/>
          </a:p>
        </p:txBody>
      </p:sp>
    </p:spTree>
    <p:extLst>
      <p:ext uri="{BB962C8B-B14F-4D97-AF65-F5344CB8AC3E}">
        <p14:creationId xmlns:p14="http://schemas.microsoft.com/office/powerpoint/2010/main" val="4186924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F73A197-EF61-4860-8CF2-60772601E7DA}" type="datetimeFigureOut">
              <a:rPr lang="en-US" smtClean="0"/>
              <a:t>8/24/2013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924455A-31C9-4879-A2A4-0D5F7D6E3B2C}" type="slidenum">
              <a:rPr lang="en-US" smtClean="0"/>
              <a:t>‹#›</a:t>
            </a:fld>
            <a:endParaRPr lang="en-US"/>
          </a:p>
        </p:txBody>
      </p:sp>
    </p:spTree>
    <p:extLst>
      <p:ext uri="{BB962C8B-B14F-4D97-AF65-F5344CB8AC3E}">
        <p14:creationId xmlns:p14="http://schemas.microsoft.com/office/powerpoint/2010/main" val="22819249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73A197-EF61-4860-8CF2-60772601E7DA}" type="datetimeFigureOut">
              <a:rPr lang="en-US" smtClean="0"/>
              <a:t>8/24/2013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924455A-31C9-4879-A2A4-0D5F7D6E3B2C}" type="slidenum">
              <a:rPr lang="en-US" smtClean="0"/>
              <a:t>‹#›</a:t>
            </a:fld>
            <a:endParaRPr lang="en-US"/>
          </a:p>
        </p:txBody>
      </p:sp>
    </p:spTree>
    <p:extLst>
      <p:ext uri="{BB962C8B-B14F-4D97-AF65-F5344CB8AC3E}">
        <p14:creationId xmlns:p14="http://schemas.microsoft.com/office/powerpoint/2010/main" val="2716524086"/>
      </p:ext>
    </p:extLst>
  </p:cSld>
  <p:clrMap bg1="lt1" tx1="dk1" bg2="lt2" tx2="dk2" accent1="accent1" accent2="accent2" accent3="accent3" accent4="accent4" accent5="accent5" accent6="accent6" hlink="hlink" folHlink="folHlink"/>
  <p:sldLayoutIdLst>
    <p:sldLayoutId id="2147483790" r:id="rId1"/>
    <p:sldLayoutId id="2147483791" r:id="rId2"/>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 id="214748380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152400"/>
            <a:ext cx="8519160" cy="1600200"/>
          </a:xfrm>
          <a:prstGeom prst="rect">
            <a:avLst/>
          </a:prstGeom>
        </p:spPr>
        <p:txBody>
          <a:bodyPr vert="horz" lIns="91440" tIns="45720" rIns="91440" bIns="45720" rtlCol="0" anchor="b" anchorCtr="0">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777240" y="2286000"/>
            <a:ext cx="7543800" cy="3886200"/>
          </a:xfrm>
          <a:prstGeom prst="rect">
            <a:avLst/>
          </a:prstGeom>
        </p:spPr>
        <p:txBody>
          <a:bodyPr vert="horz" lIns="91440" tIns="45720" rIns="91440" bIns="45720" rtlCol="0" anchor="ctr" anchorCtr="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fld id="{6F73A197-EF61-4860-8CF2-60772601E7DA}" type="datetimeFigureOut">
              <a:rPr lang="en-US" smtClean="0"/>
              <a:t>8/24/2013</a:t>
            </a:fld>
            <a:endParaRPr lang="en-US"/>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en-US"/>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F924455A-31C9-4879-A2A4-0D5F7D6E3B2C}" type="slidenum">
              <a:rPr lang="en-US" smtClean="0"/>
              <a:t>‹#›</a:t>
            </a:fld>
            <a:endParaRPr lang="en-US"/>
          </a:p>
        </p:txBody>
      </p:sp>
      <p:sp>
        <p:nvSpPr>
          <p:cNvPr id="8" name="Rectangle 7"/>
          <p:cNvSpPr/>
          <p:nvPr/>
        </p:nvSpPr>
        <p:spPr>
          <a:xfrm>
            <a:off x="777240" y="0"/>
            <a:ext cx="7543800" cy="381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777240" y="6172200"/>
            <a:ext cx="7543800" cy="274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Lst>
  <p:txStyles>
    <p:titleStyle>
      <a:lvl1pPr algn="ctr" defTabSz="914400" rtl="0" eaLnBrk="1" latinLnBrk="0" hangingPunct="1">
        <a:spcBef>
          <a:spcPct val="0"/>
        </a:spcBef>
        <a:buNone/>
        <a:defRPr sz="48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400" kern="1200">
          <a:solidFill>
            <a:schemeClr val="tx2"/>
          </a:solidFill>
          <a:latin typeface="+mn-lt"/>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200" kern="1200">
          <a:solidFill>
            <a:schemeClr val="tx2"/>
          </a:solidFill>
          <a:latin typeface="+mn-lt"/>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1800" kern="1200">
          <a:solidFill>
            <a:schemeClr val="tx2"/>
          </a:solidFill>
          <a:latin typeface="+mn-lt"/>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1800" kern="1200" baseline="0">
          <a:solidFill>
            <a:schemeClr val="tx2"/>
          </a:solidFill>
          <a:latin typeface="+mn-lt"/>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3.xml"/><Relationship Id="rId5" Type="http://schemas.openxmlformats.org/officeDocument/2006/relationships/image" Target="../media/image18.png"/><Relationship Id="rId4" Type="http://schemas.openxmlformats.org/officeDocument/2006/relationships/image" Target="../media/image1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2"/>
          <p:cNvSpPr>
            <a:spLocks noGrp="1"/>
          </p:cNvSpPr>
          <p:nvPr>
            <p:ph type="ctrTitle" idx="4294967295"/>
          </p:nvPr>
        </p:nvSpPr>
        <p:spPr>
          <a:xfrm>
            <a:off x="1752600" y="1752600"/>
            <a:ext cx="7391400" cy="1470025"/>
          </a:xfrm>
        </p:spPr>
        <p:txBody>
          <a:bodyPr/>
          <a:lstStyle/>
          <a:p>
            <a:pPr eaLnBrk="1" hangingPunct="1">
              <a:defRPr/>
            </a:pPr>
            <a:r>
              <a:rPr lang="en-US" dirty="0" smtClean="0"/>
              <a:t>The Fluvial Processes</a:t>
            </a:r>
          </a:p>
        </p:txBody>
      </p:sp>
      <p:sp>
        <p:nvSpPr>
          <p:cNvPr id="2" name="Subtitle 1"/>
          <p:cNvSpPr>
            <a:spLocks noGrp="1"/>
          </p:cNvSpPr>
          <p:nvPr>
            <p:ph type="subTitle" idx="4294967295"/>
          </p:nvPr>
        </p:nvSpPr>
        <p:spPr>
          <a:xfrm>
            <a:off x="3200400" y="3505200"/>
            <a:ext cx="5334000" cy="1754188"/>
          </a:xfrm>
        </p:spPr>
        <p:txBody>
          <a:bodyPr>
            <a:normAutofit/>
          </a:bodyPr>
          <a:lstStyle/>
          <a:p>
            <a:pPr marL="0" indent="0" algn="ctr" eaLnBrk="1" hangingPunct="1">
              <a:buFont typeface="Wingdings" pitchFamily="2" charset="2"/>
              <a:buNone/>
              <a:defRPr/>
            </a:pPr>
            <a:r>
              <a:rPr lang="en-US" sz="3200" b="1" dirty="0" smtClean="0">
                <a:solidFill>
                  <a:srgbClr val="C00000"/>
                </a:solidFill>
              </a:rPr>
              <a:t>Chapter 16</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219200" y="10633"/>
            <a:ext cx="6934200" cy="1143000"/>
          </a:xfrm>
        </p:spPr>
        <p:txBody>
          <a:bodyPr>
            <a:normAutofit/>
          </a:bodyPr>
          <a:lstStyle/>
          <a:p>
            <a:pPr>
              <a:defRPr/>
            </a:pPr>
            <a:r>
              <a:rPr lang="en-US" sz="4000" dirty="0" smtClean="0"/>
              <a:t>Fluvial Erosion and Deposition</a:t>
            </a:r>
            <a:endParaRPr lang="en-US" sz="4000" dirty="0"/>
          </a:p>
        </p:txBody>
      </p:sp>
      <p:sp>
        <p:nvSpPr>
          <p:cNvPr id="3" name="Text Placeholder 2"/>
          <p:cNvSpPr>
            <a:spLocks noGrp="1"/>
          </p:cNvSpPr>
          <p:nvPr>
            <p:ph type="body" idx="4294967295"/>
          </p:nvPr>
        </p:nvSpPr>
        <p:spPr>
          <a:xfrm>
            <a:off x="990600" y="1295400"/>
            <a:ext cx="6858000" cy="4530725"/>
          </a:xfrm>
        </p:spPr>
        <p:txBody>
          <a:bodyPr/>
          <a:lstStyle/>
          <a:p>
            <a:pPr>
              <a:defRPr/>
            </a:pPr>
            <a:r>
              <a:rPr lang="en-US" b="1" dirty="0" smtClean="0"/>
              <a:t>Erosion by Overland Flow</a:t>
            </a:r>
          </a:p>
          <a:p>
            <a:pPr lvl="1">
              <a:defRPr/>
            </a:pPr>
            <a:r>
              <a:rPr lang="en-US" u="sng" dirty="0" smtClean="0"/>
              <a:t>Begins when rain starts to fall</a:t>
            </a:r>
          </a:p>
          <a:p>
            <a:pPr lvl="1">
              <a:defRPr/>
            </a:pPr>
            <a:r>
              <a:rPr lang="en-US" dirty="0" smtClean="0"/>
              <a:t>Without vegetation or some other protective covering the collisions with the ground is strong enough to blast fine soil particles upward and outward shifting them a few millimeters downhill by the </a:t>
            </a:r>
            <a:r>
              <a:rPr lang="en-US" b="1" u="sng" dirty="0" smtClean="0"/>
              <a:t>“splash erosion”</a:t>
            </a:r>
          </a:p>
          <a:p>
            <a:pPr lvl="1">
              <a:defRPr/>
            </a:pPr>
            <a:r>
              <a:rPr lang="en-US" dirty="0" smtClean="0"/>
              <a:t>In the first few minutes much of the </a:t>
            </a:r>
            <a:r>
              <a:rPr lang="en-US" b="1" u="sng" dirty="0" smtClean="0"/>
              <a:t>rain infiltrates the soil and the “runoff” starts</a:t>
            </a:r>
            <a:r>
              <a:rPr lang="en-US" dirty="0" smtClean="0"/>
              <a:t>.  If a heavy rain continues and the </a:t>
            </a:r>
            <a:r>
              <a:rPr lang="en-US" b="1" u="sng" dirty="0" smtClean="0"/>
              <a:t>land is sloping the water moves down slope as overflow</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98698" y="664535"/>
            <a:ext cx="6801889" cy="527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066800" y="0"/>
            <a:ext cx="7391400" cy="1143000"/>
          </a:xfrm>
        </p:spPr>
        <p:txBody>
          <a:bodyPr/>
          <a:lstStyle/>
          <a:p>
            <a:pPr>
              <a:defRPr/>
            </a:pPr>
            <a:r>
              <a:rPr lang="en-US" sz="3600" dirty="0" smtClean="0"/>
              <a:t>Fluvial Erosion and </a:t>
            </a:r>
            <a:r>
              <a:rPr lang="en-US" sz="3600" dirty="0" smtClean="0"/>
              <a:t>Deposition</a:t>
            </a:r>
            <a:endParaRPr lang="en-US" sz="3600" dirty="0"/>
          </a:p>
        </p:txBody>
      </p:sp>
      <p:sp>
        <p:nvSpPr>
          <p:cNvPr id="3" name="Text Placeholder 2"/>
          <p:cNvSpPr>
            <a:spLocks noGrp="1"/>
          </p:cNvSpPr>
          <p:nvPr>
            <p:ph type="body" idx="4294967295"/>
          </p:nvPr>
        </p:nvSpPr>
        <p:spPr>
          <a:xfrm>
            <a:off x="990600" y="1219200"/>
            <a:ext cx="6858000" cy="4530725"/>
          </a:xfrm>
        </p:spPr>
        <p:txBody>
          <a:bodyPr/>
          <a:lstStyle/>
          <a:p>
            <a:pPr>
              <a:defRPr/>
            </a:pPr>
            <a:r>
              <a:rPr lang="en-US" b="1" u="sng" dirty="0" smtClean="0"/>
              <a:t>Sheet erosion</a:t>
            </a:r>
            <a:r>
              <a:rPr lang="en-US" u="sng" dirty="0" smtClean="0"/>
              <a:t> </a:t>
            </a:r>
            <a:r>
              <a:rPr lang="en-US" dirty="0" smtClean="0"/>
              <a:t>– as </a:t>
            </a:r>
            <a:r>
              <a:rPr lang="en-US" u="sng" dirty="0" smtClean="0"/>
              <a:t>water flows across the surface as a thin sheet, transporting material already loosened by splash </a:t>
            </a:r>
            <a:r>
              <a:rPr lang="en-US" u="sng" dirty="0" smtClean="0"/>
              <a:t>erosion</a:t>
            </a:r>
          </a:p>
          <a:p>
            <a:pPr>
              <a:defRPr/>
            </a:pPr>
            <a:endParaRPr lang="en-US" dirty="0" smtClean="0"/>
          </a:p>
          <a:p>
            <a:pPr>
              <a:defRPr/>
            </a:pPr>
            <a:r>
              <a:rPr lang="en-US" b="1" u="sng" dirty="0" smtClean="0"/>
              <a:t>Rills</a:t>
            </a:r>
            <a:r>
              <a:rPr lang="en-US" u="sng" dirty="0" smtClean="0"/>
              <a:t> </a:t>
            </a:r>
            <a:r>
              <a:rPr lang="en-US" dirty="0" smtClean="0"/>
              <a:t>– </a:t>
            </a:r>
            <a:r>
              <a:rPr lang="en-US" u="sng" dirty="0" smtClean="0"/>
              <a:t>tiny channels of overland flow as it moves down slope and its volume increases and turbulence causing “rill erosion</a:t>
            </a:r>
            <a:r>
              <a:rPr lang="en-US" u="sng" dirty="0" smtClean="0"/>
              <a:t>”</a:t>
            </a:r>
          </a:p>
          <a:p>
            <a:pPr>
              <a:defRPr/>
            </a:pPr>
            <a:endParaRPr lang="en-US" dirty="0" smtClean="0"/>
          </a:p>
          <a:p>
            <a:pPr>
              <a:defRPr/>
            </a:pPr>
            <a:r>
              <a:rPr lang="en-US" b="1" u="sng" dirty="0" smtClean="0"/>
              <a:t>Gullies and gully erosion </a:t>
            </a:r>
            <a:r>
              <a:rPr lang="en-US" dirty="0" smtClean="0"/>
              <a:t>– as </a:t>
            </a:r>
            <a:r>
              <a:rPr lang="en-US" u="sng" dirty="0" smtClean="0"/>
              <a:t>rills grow in size forming gullies which cause gully erosion</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4777" y="533400"/>
            <a:ext cx="6953693" cy="559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4294967295"/>
          </p:nvPr>
        </p:nvSpPr>
        <p:spPr>
          <a:xfrm>
            <a:off x="762000" y="1143000"/>
            <a:ext cx="7543800" cy="4835525"/>
          </a:xfrm>
        </p:spPr>
        <p:txBody>
          <a:bodyPr>
            <a:normAutofit/>
          </a:bodyPr>
          <a:lstStyle/>
          <a:p>
            <a:pPr>
              <a:defRPr/>
            </a:pPr>
            <a:r>
              <a:rPr lang="en-US" sz="2800" b="1" u="sng" dirty="0" smtClean="0"/>
              <a:t>Erosion</a:t>
            </a:r>
            <a:r>
              <a:rPr lang="en-US" sz="2800" dirty="0" smtClean="0"/>
              <a:t> is accomplished in part by the </a:t>
            </a:r>
            <a:r>
              <a:rPr lang="en-US" sz="2800" u="sng" dirty="0" smtClean="0"/>
              <a:t>direct hydraulic power </a:t>
            </a:r>
            <a:r>
              <a:rPr lang="en-US" sz="2800" dirty="0" smtClean="0"/>
              <a:t>of the moving water.</a:t>
            </a:r>
          </a:p>
          <a:p>
            <a:pPr>
              <a:defRPr/>
            </a:pPr>
            <a:r>
              <a:rPr lang="en-US" sz="2800" b="1" u="sng" dirty="0" smtClean="0"/>
              <a:t>Erosive</a:t>
            </a:r>
            <a:r>
              <a:rPr lang="en-US" sz="2800" dirty="0" smtClean="0"/>
              <a:t> capability is enhanced by the </a:t>
            </a:r>
            <a:r>
              <a:rPr lang="en-US" sz="2800" u="sng" dirty="0" smtClean="0"/>
              <a:t>abrasive tools a stream picks up and carries along with it.</a:t>
            </a:r>
          </a:p>
          <a:p>
            <a:pPr>
              <a:defRPr/>
            </a:pPr>
            <a:r>
              <a:rPr lang="en-US" sz="2800" dirty="0" smtClean="0"/>
              <a:t>Some </a:t>
            </a:r>
            <a:r>
              <a:rPr lang="en-US" sz="2800" u="sng" dirty="0" smtClean="0"/>
              <a:t>chemical weathering processes called “corrosion” </a:t>
            </a:r>
            <a:r>
              <a:rPr lang="en-US" sz="2800" dirty="0" smtClean="0"/>
              <a:t>help to erode </a:t>
            </a:r>
          </a:p>
          <a:p>
            <a:pPr>
              <a:defRPr/>
            </a:pPr>
            <a:r>
              <a:rPr lang="en-US" sz="2800" b="1" u="sng" dirty="0" smtClean="0"/>
              <a:t>Erosive</a:t>
            </a:r>
            <a:r>
              <a:rPr lang="en-US" sz="2800" dirty="0" smtClean="0"/>
              <a:t> effectiveness of </a:t>
            </a:r>
            <a:r>
              <a:rPr lang="en-US" sz="2800" dirty="0" smtClean="0"/>
              <a:t>stream flow </a:t>
            </a:r>
            <a:r>
              <a:rPr lang="en-US" sz="2800" dirty="0" smtClean="0"/>
              <a:t>varies enormously, </a:t>
            </a:r>
            <a:r>
              <a:rPr lang="en-US" sz="2800" u="sng" dirty="0" smtClean="0"/>
              <a:t>depending on the speed and turbulence of the flow on one hand and the resistance of the bedrock on the other hand</a:t>
            </a:r>
          </a:p>
        </p:txBody>
      </p:sp>
      <p:sp>
        <p:nvSpPr>
          <p:cNvPr id="3" name="Title 2"/>
          <p:cNvSpPr>
            <a:spLocks noGrp="1"/>
          </p:cNvSpPr>
          <p:nvPr>
            <p:ph type="title" idx="4294967295"/>
          </p:nvPr>
        </p:nvSpPr>
        <p:spPr>
          <a:xfrm>
            <a:off x="914400" y="1772"/>
            <a:ext cx="6934200" cy="1143000"/>
          </a:xfrm>
        </p:spPr>
        <p:txBody>
          <a:bodyPr/>
          <a:lstStyle/>
          <a:p>
            <a:pPr>
              <a:defRPr/>
            </a:pPr>
            <a:r>
              <a:rPr lang="en-US" dirty="0" smtClean="0"/>
              <a:t>Erosion by </a:t>
            </a:r>
            <a:r>
              <a:rPr lang="en-US" dirty="0" smtClean="0"/>
              <a:t>Stream Flow</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4294967295"/>
          </p:nvPr>
        </p:nvSpPr>
        <p:spPr>
          <a:xfrm>
            <a:off x="762000" y="1066800"/>
            <a:ext cx="7543800" cy="5029200"/>
          </a:xfrm>
        </p:spPr>
        <p:txBody>
          <a:bodyPr>
            <a:noAutofit/>
          </a:bodyPr>
          <a:lstStyle/>
          <a:p>
            <a:pPr>
              <a:defRPr/>
            </a:pPr>
            <a:r>
              <a:rPr lang="en-US" sz="2100" b="1" dirty="0" smtClean="0"/>
              <a:t>Any water moving down slope, whether moving as overland flow or as </a:t>
            </a:r>
            <a:r>
              <a:rPr lang="en-US" sz="2100" b="1" dirty="0" smtClean="0"/>
              <a:t>stream flow</a:t>
            </a:r>
            <a:r>
              <a:rPr lang="en-US" sz="2100" b="1" dirty="0" smtClean="0"/>
              <a:t>, can transport rock material</a:t>
            </a:r>
          </a:p>
          <a:p>
            <a:pPr lvl="1">
              <a:defRPr/>
            </a:pPr>
            <a:r>
              <a:rPr lang="en-US" sz="2100" b="1" dirty="0" smtClean="0"/>
              <a:t>Stream load </a:t>
            </a:r>
            <a:r>
              <a:rPr lang="en-US" sz="2100" dirty="0" smtClean="0"/>
              <a:t>– the mass of material that reaches the stream bottom plus the stream-eroded debris.  Stream load can contain:</a:t>
            </a:r>
          </a:p>
          <a:p>
            <a:pPr lvl="2">
              <a:defRPr/>
            </a:pPr>
            <a:r>
              <a:rPr lang="en-US" sz="2100" dirty="0" smtClean="0"/>
              <a:t> </a:t>
            </a:r>
            <a:r>
              <a:rPr lang="en-US" sz="2100" b="1" dirty="0" smtClean="0"/>
              <a:t>Dissolved load </a:t>
            </a:r>
            <a:r>
              <a:rPr lang="en-US" sz="2100" dirty="0" smtClean="0"/>
              <a:t>-- some </a:t>
            </a:r>
            <a:r>
              <a:rPr lang="en-US" sz="2100" u="sng" dirty="0" smtClean="0"/>
              <a:t>minerals, mostly salts dissolved in the water and carried in solution</a:t>
            </a:r>
          </a:p>
          <a:p>
            <a:pPr lvl="2">
              <a:defRPr/>
            </a:pPr>
            <a:r>
              <a:rPr lang="en-US" sz="2100" b="1" dirty="0" smtClean="0"/>
              <a:t>Suspended load</a:t>
            </a:r>
            <a:r>
              <a:rPr lang="en-US" sz="2100" dirty="0" smtClean="0"/>
              <a:t>– fine </a:t>
            </a:r>
            <a:r>
              <a:rPr lang="en-US" sz="2100" u="sng" dirty="0" smtClean="0"/>
              <a:t>particles of clay and silt carried  suspended in the water without ever touching the streambed</a:t>
            </a:r>
            <a:r>
              <a:rPr lang="en-US" sz="2100" dirty="0" smtClean="0"/>
              <a:t>.</a:t>
            </a:r>
          </a:p>
          <a:p>
            <a:pPr lvl="2">
              <a:defRPr/>
            </a:pPr>
            <a:r>
              <a:rPr lang="en-US" sz="2100" b="1" dirty="0" smtClean="0"/>
              <a:t>Bedload</a:t>
            </a:r>
            <a:r>
              <a:rPr lang="en-US" sz="2100" dirty="0" smtClean="0"/>
              <a:t> – </a:t>
            </a:r>
            <a:r>
              <a:rPr lang="en-US" sz="2100" u="sng" dirty="0" smtClean="0"/>
              <a:t>sand, gravel, and larger rock fragments found on the bottom of the stream</a:t>
            </a:r>
            <a:r>
              <a:rPr lang="en-US" sz="2100" dirty="0" smtClean="0"/>
              <a:t>.  Small particles bouncing along are called </a:t>
            </a:r>
            <a:r>
              <a:rPr lang="en-US" sz="2100" b="1" u="sng" dirty="0" smtClean="0"/>
              <a:t>saltation</a:t>
            </a:r>
            <a:r>
              <a:rPr lang="en-US" sz="2100" dirty="0" smtClean="0"/>
              <a:t>.  </a:t>
            </a:r>
            <a:r>
              <a:rPr lang="en-US" sz="2100" dirty="0" smtClean="0"/>
              <a:t>Coarser pieces move by </a:t>
            </a:r>
            <a:r>
              <a:rPr lang="en-US" sz="2100" b="1" u="sng" dirty="0" smtClean="0"/>
              <a:t>traction</a:t>
            </a:r>
            <a:r>
              <a:rPr lang="en-US" sz="2100" dirty="0" smtClean="0"/>
              <a:t>.</a:t>
            </a:r>
          </a:p>
        </p:txBody>
      </p:sp>
      <p:sp>
        <p:nvSpPr>
          <p:cNvPr id="3" name="Title 2"/>
          <p:cNvSpPr>
            <a:spLocks noGrp="1"/>
          </p:cNvSpPr>
          <p:nvPr>
            <p:ph type="title" idx="4294967295"/>
          </p:nvPr>
        </p:nvSpPr>
        <p:spPr>
          <a:xfrm>
            <a:off x="1143000" y="0"/>
            <a:ext cx="6934200" cy="1143000"/>
          </a:xfrm>
        </p:spPr>
        <p:txBody>
          <a:bodyPr/>
          <a:lstStyle/>
          <a:p>
            <a:pPr>
              <a:defRPr/>
            </a:pPr>
            <a:r>
              <a:rPr lang="en-US" dirty="0" smtClean="0"/>
              <a:t>Transportation</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439479"/>
            <a:ext cx="7312025"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3200400"/>
            <a:ext cx="45720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90600" y="304800"/>
            <a:ext cx="6934200" cy="1143000"/>
          </a:xfrm>
        </p:spPr>
        <p:txBody>
          <a:bodyPr/>
          <a:lstStyle/>
          <a:p>
            <a:pPr>
              <a:defRPr/>
            </a:pPr>
            <a:r>
              <a:rPr lang="en-US" dirty="0" smtClean="0"/>
              <a:t>Transportation</a:t>
            </a:r>
            <a:endParaRPr lang="en-US" dirty="0"/>
          </a:p>
        </p:txBody>
      </p:sp>
      <p:sp>
        <p:nvSpPr>
          <p:cNvPr id="3" name="Text Placeholder 2"/>
          <p:cNvSpPr>
            <a:spLocks noGrp="1"/>
          </p:cNvSpPr>
          <p:nvPr>
            <p:ph type="body" idx="4294967295"/>
          </p:nvPr>
        </p:nvSpPr>
        <p:spPr>
          <a:xfrm>
            <a:off x="838200" y="1447800"/>
            <a:ext cx="7543800" cy="4530725"/>
          </a:xfrm>
        </p:spPr>
        <p:txBody>
          <a:bodyPr>
            <a:normAutofit/>
          </a:bodyPr>
          <a:lstStyle/>
          <a:p>
            <a:pPr>
              <a:defRPr/>
            </a:pPr>
            <a:r>
              <a:rPr lang="en-US" b="1" dirty="0" smtClean="0"/>
              <a:t>Debris</a:t>
            </a:r>
            <a:r>
              <a:rPr lang="en-US" dirty="0" smtClean="0"/>
              <a:t> -- </a:t>
            </a:r>
            <a:r>
              <a:rPr lang="en-US" u="sng" dirty="0" smtClean="0"/>
              <a:t>transported some distance, dropped, and then picked up later and carried </a:t>
            </a:r>
            <a:r>
              <a:rPr lang="en-US" u="sng" dirty="0" smtClean="0"/>
              <a:t>farther</a:t>
            </a:r>
          </a:p>
          <a:p>
            <a:pPr>
              <a:defRPr/>
            </a:pPr>
            <a:endParaRPr lang="en-US" sz="1100" u="sng" dirty="0" smtClean="0"/>
          </a:p>
          <a:p>
            <a:pPr>
              <a:defRPr/>
            </a:pPr>
            <a:r>
              <a:rPr lang="en-US" b="1" dirty="0" smtClean="0"/>
              <a:t>Competence</a:t>
            </a:r>
            <a:r>
              <a:rPr lang="en-US" dirty="0" smtClean="0"/>
              <a:t>-- </a:t>
            </a:r>
            <a:r>
              <a:rPr lang="en-US" u="sng" dirty="0" smtClean="0"/>
              <a:t>a measure of the particle size a stream can transport, expressed by the largest particles that can be moved</a:t>
            </a:r>
            <a:r>
              <a:rPr lang="en-US" dirty="0" smtClean="0"/>
              <a:t>.</a:t>
            </a:r>
          </a:p>
          <a:p>
            <a:pPr>
              <a:defRPr/>
            </a:pPr>
            <a:endParaRPr lang="en-US" sz="1100" dirty="0" smtClean="0"/>
          </a:p>
          <a:p>
            <a:pPr>
              <a:defRPr/>
            </a:pPr>
            <a:r>
              <a:rPr lang="en-US" b="1" dirty="0" smtClean="0"/>
              <a:t>Capacity</a:t>
            </a:r>
            <a:r>
              <a:rPr lang="en-US" dirty="0" smtClean="0"/>
              <a:t> – </a:t>
            </a:r>
            <a:r>
              <a:rPr lang="en-US" u="sng" dirty="0" smtClean="0"/>
              <a:t>a measure of the amount of solid material a stream has the potential to transport, normally expressed as the volume of material passing a given point in the stream channel during a given time interval</a:t>
            </a:r>
            <a:r>
              <a:rPr lang="en-US" dirty="0" smtClean="0"/>
              <a: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143000" y="304800"/>
            <a:ext cx="6934200" cy="1143000"/>
          </a:xfrm>
        </p:spPr>
        <p:txBody>
          <a:bodyPr/>
          <a:lstStyle/>
          <a:p>
            <a:pPr>
              <a:defRPr/>
            </a:pPr>
            <a:r>
              <a:rPr lang="en-US" dirty="0" smtClean="0"/>
              <a:t>Deposition</a:t>
            </a:r>
            <a:endParaRPr lang="en-US" dirty="0"/>
          </a:p>
        </p:txBody>
      </p:sp>
      <p:sp>
        <p:nvSpPr>
          <p:cNvPr id="3" name="Text Placeholder 2"/>
          <p:cNvSpPr>
            <a:spLocks noGrp="1"/>
          </p:cNvSpPr>
          <p:nvPr>
            <p:ph type="body" idx="4294967295"/>
          </p:nvPr>
        </p:nvSpPr>
        <p:spPr>
          <a:xfrm>
            <a:off x="1143000" y="1447800"/>
            <a:ext cx="6858000" cy="4530725"/>
          </a:xfrm>
        </p:spPr>
        <p:txBody>
          <a:bodyPr>
            <a:normAutofit/>
          </a:bodyPr>
          <a:lstStyle/>
          <a:p>
            <a:pPr>
              <a:defRPr/>
            </a:pPr>
            <a:r>
              <a:rPr lang="en-US" sz="2800" b="1" u="sng" dirty="0" smtClean="0"/>
              <a:t>Whatever is picked up must eventually be set down, which means that erosion is inevitably followed by deposition</a:t>
            </a:r>
            <a:r>
              <a:rPr lang="en-US" sz="2800" dirty="0" smtClean="0"/>
              <a:t>.</a:t>
            </a:r>
          </a:p>
          <a:p>
            <a:pPr>
              <a:defRPr/>
            </a:pPr>
            <a:endParaRPr lang="en-US" sz="2800" dirty="0" smtClean="0"/>
          </a:p>
          <a:p>
            <a:pPr>
              <a:defRPr/>
            </a:pPr>
            <a:r>
              <a:rPr lang="en-US" sz="2800" u="sng" dirty="0" smtClean="0"/>
              <a:t>Alluvium – general term for stream-deposited debris, characterized by a sorting of particles on the basis of size</a:t>
            </a:r>
            <a:r>
              <a:rPr lang="en-US" sz="2800" dirty="0" smtClean="0"/>
              <a: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533400"/>
            <a:ext cx="4876800" cy="5483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90600" y="-10633"/>
            <a:ext cx="6934200" cy="1143000"/>
          </a:xfrm>
        </p:spPr>
        <p:txBody>
          <a:bodyPr/>
          <a:lstStyle/>
          <a:p>
            <a:pPr>
              <a:defRPr/>
            </a:pPr>
            <a:r>
              <a:rPr lang="en-US" sz="3600" dirty="0" smtClean="0"/>
              <a:t>Streams and Stream Systems</a:t>
            </a:r>
            <a:endParaRPr lang="en-US" sz="3600" dirty="0"/>
          </a:p>
        </p:txBody>
      </p:sp>
      <p:sp>
        <p:nvSpPr>
          <p:cNvPr id="3" name="Text Placeholder 2"/>
          <p:cNvSpPr>
            <a:spLocks noGrp="1"/>
          </p:cNvSpPr>
          <p:nvPr>
            <p:ph type="body" idx="4294967295"/>
          </p:nvPr>
        </p:nvSpPr>
        <p:spPr>
          <a:xfrm>
            <a:off x="838200" y="1219200"/>
            <a:ext cx="7467600" cy="4759325"/>
          </a:xfrm>
        </p:spPr>
        <p:txBody>
          <a:bodyPr>
            <a:normAutofit/>
          </a:bodyPr>
          <a:lstStyle/>
          <a:p>
            <a:pPr>
              <a:defRPr/>
            </a:pPr>
            <a:r>
              <a:rPr lang="en-US" b="1" u="sng" dirty="0" smtClean="0"/>
              <a:t>Two types of running water</a:t>
            </a:r>
          </a:p>
          <a:p>
            <a:pPr lvl="1">
              <a:defRPr/>
            </a:pPr>
            <a:r>
              <a:rPr lang="en-US" b="1" dirty="0" smtClean="0"/>
              <a:t>Overland flow</a:t>
            </a:r>
            <a:r>
              <a:rPr lang="en-US" dirty="0" smtClean="0"/>
              <a:t> -- </a:t>
            </a:r>
            <a:r>
              <a:rPr lang="en-US" u="sng" dirty="0" smtClean="0"/>
              <a:t>Movement of surface water</a:t>
            </a:r>
          </a:p>
          <a:p>
            <a:pPr lvl="1">
              <a:defRPr/>
            </a:pPr>
            <a:r>
              <a:rPr lang="en-US" b="1" dirty="0" smtClean="0"/>
              <a:t>Stream flow</a:t>
            </a:r>
            <a:r>
              <a:rPr lang="en-US" dirty="0" smtClean="0"/>
              <a:t> </a:t>
            </a:r>
            <a:r>
              <a:rPr lang="en-US" dirty="0" smtClean="0"/>
              <a:t>– </a:t>
            </a:r>
            <a:r>
              <a:rPr lang="en-US" u="sng" dirty="0" smtClean="0"/>
              <a:t>channeled </a:t>
            </a:r>
            <a:r>
              <a:rPr lang="en-US" u="sng" dirty="0" smtClean="0"/>
              <a:t>movement of </a:t>
            </a:r>
            <a:r>
              <a:rPr lang="en-US" u="sng" dirty="0" smtClean="0"/>
              <a:t>water along a valley bottom </a:t>
            </a:r>
          </a:p>
          <a:p>
            <a:pPr>
              <a:defRPr/>
            </a:pPr>
            <a:r>
              <a:rPr lang="en-US" b="1" u="sng" dirty="0" smtClean="0"/>
              <a:t>Two topographic elements for stream systems</a:t>
            </a:r>
          </a:p>
          <a:p>
            <a:pPr lvl="1">
              <a:defRPr/>
            </a:pPr>
            <a:r>
              <a:rPr lang="en-US" b="1" u="sng" dirty="0" smtClean="0"/>
              <a:t>Valley</a:t>
            </a:r>
            <a:r>
              <a:rPr lang="en-US" dirty="0" smtClean="0"/>
              <a:t> -- </a:t>
            </a:r>
            <a:r>
              <a:rPr lang="en-US" u="sng" dirty="0" smtClean="0"/>
              <a:t>that portion of the terrain in which a drainage system is clearly established</a:t>
            </a:r>
            <a:r>
              <a:rPr lang="en-US" dirty="0" smtClean="0"/>
              <a:t>.</a:t>
            </a:r>
          </a:p>
          <a:p>
            <a:pPr lvl="1">
              <a:defRPr/>
            </a:pPr>
            <a:r>
              <a:rPr lang="en-US" b="1" u="sng" dirty="0" smtClean="0"/>
              <a:t>Interfluve</a:t>
            </a:r>
            <a:r>
              <a:rPr lang="en-US" dirty="0" smtClean="0"/>
              <a:t> – the higher land above the valley sides that separates adjacent valleys.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066800" y="152400"/>
            <a:ext cx="6934200" cy="1143000"/>
          </a:xfrm>
        </p:spPr>
        <p:txBody>
          <a:bodyPr/>
          <a:lstStyle/>
          <a:p>
            <a:pPr>
              <a:defRPr/>
            </a:pPr>
            <a:r>
              <a:rPr lang="en-US" dirty="0" smtClean="0"/>
              <a:t>Role of Floods</a:t>
            </a:r>
            <a:endParaRPr lang="en-US" dirty="0"/>
          </a:p>
        </p:txBody>
      </p:sp>
      <p:sp>
        <p:nvSpPr>
          <p:cNvPr id="3" name="Text Placeholder 2"/>
          <p:cNvSpPr>
            <a:spLocks noGrp="1"/>
          </p:cNvSpPr>
          <p:nvPr>
            <p:ph type="body" idx="4294967295"/>
          </p:nvPr>
        </p:nvSpPr>
        <p:spPr>
          <a:xfrm>
            <a:off x="914400" y="1295400"/>
            <a:ext cx="6858000" cy="4530725"/>
          </a:xfrm>
        </p:spPr>
        <p:txBody>
          <a:bodyPr>
            <a:normAutofit lnSpcReduction="10000"/>
          </a:bodyPr>
          <a:lstStyle/>
          <a:p>
            <a:pPr>
              <a:defRPr/>
            </a:pPr>
            <a:r>
              <a:rPr lang="en-US" sz="2800" b="1" u="sng" dirty="0" smtClean="0"/>
              <a:t>Perennial streams </a:t>
            </a:r>
            <a:r>
              <a:rPr lang="en-US" sz="2800" dirty="0" smtClean="0"/>
              <a:t>– permanent streams, carry water all year </a:t>
            </a:r>
            <a:r>
              <a:rPr lang="en-US" sz="2800" dirty="0" smtClean="0"/>
              <a:t>round</a:t>
            </a:r>
          </a:p>
          <a:p>
            <a:pPr>
              <a:defRPr/>
            </a:pPr>
            <a:endParaRPr lang="en-US" sz="2800" dirty="0" smtClean="0"/>
          </a:p>
          <a:p>
            <a:pPr>
              <a:defRPr/>
            </a:pPr>
            <a:r>
              <a:rPr lang="en-US" sz="2800" b="1" u="sng" dirty="0" smtClean="0"/>
              <a:t>Ephemeral streams </a:t>
            </a:r>
            <a:r>
              <a:rPr lang="en-US" sz="2800" dirty="0" smtClean="0"/>
              <a:t>– streams that carry water during the wet season or during or immediately after </a:t>
            </a:r>
            <a:r>
              <a:rPr lang="en-US" sz="2800" dirty="0" smtClean="0"/>
              <a:t>rains</a:t>
            </a:r>
          </a:p>
          <a:p>
            <a:pPr>
              <a:defRPr/>
            </a:pPr>
            <a:endParaRPr lang="en-US" sz="2800" dirty="0" smtClean="0"/>
          </a:p>
          <a:p>
            <a:pPr>
              <a:defRPr/>
            </a:pPr>
            <a:r>
              <a:rPr lang="en-US" sz="2800" b="1" u="sng" dirty="0" smtClean="0"/>
              <a:t>Intermittent streams </a:t>
            </a:r>
            <a:r>
              <a:rPr lang="en-US" sz="2800" dirty="0" smtClean="0"/>
              <a:t>– flow for only part of the year.  Ephemeral and intermittent are applied to both of these kinds of water flow</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4294967295"/>
          </p:nvPr>
        </p:nvSpPr>
        <p:spPr>
          <a:xfrm>
            <a:off x="609600" y="1295400"/>
            <a:ext cx="7924800" cy="5140325"/>
          </a:xfrm>
        </p:spPr>
        <p:txBody>
          <a:bodyPr>
            <a:normAutofit/>
          </a:bodyPr>
          <a:lstStyle/>
          <a:p>
            <a:pPr>
              <a:defRPr/>
            </a:pPr>
            <a:r>
              <a:rPr lang="en-US" b="1" dirty="0" smtClean="0"/>
              <a:t>Channel Flow </a:t>
            </a:r>
            <a:r>
              <a:rPr lang="en-US" dirty="0" smtClean="0"/>
              <a:t>– </a:t>
            </a:r>
            <a:r>
              <a:rPr lang="en-US" u="sng" dirty="0" smtClean="0"/>
              <a:t>confined to channels (different from overland flow)</a:t>
            </a:r>
          </a:p>
          <a:p>
            <a:pPr lvl="1">
              <a:defRPr/>
            </a:pPr>
            <a:r>
              <a:rPr lang="en-US" sz="2400" dirty="0" smtClean="0"/>
              <a:t>Three-dimensional nature with considerable complexity</a:t>
            </a:r>
          </a:p>
          <a:p>
            <a:pPr lvl="1">
              <a:defRPr/>
            </a:pPr>
            <a:r>
              <a:rPr lang="en-US" sz="2400" dirty="0" smtClean="0"/>
              <a:t>Movement in the channel, unsystematic and irregular</a:t>
            </a:r>
          </a:p>
          <a:p>
            <a:pPr lvl="1">
              <a:defRPr/>
            </a:pPr>
            <a:r>
              <a:rPr lang="en-US" sz="2400" dirty="0" smtClean="0"/>
              <a:t>Principal cause of flow irregularity is retarding effect of friction along the bottom and sides of the channel</a:t>
            </a:r>
            <a:r>
              <a:rPr lang="en-US" sz="2400" dirty="0" smtClean="0"/>
              <a:t>.</a:t>
            </a:r>
          </a:p>
          <a:p>
            <a:pPr lvl="0">
              <a:lnSpc>
                <a:spcPct val="90000"/>
              </a:lnSpc>
              <a:buClr>
                <a:srgbClr val="AD0101"/>
              </a:buClr>
              <a:defRPr/>
            </a:pPr>
            <a:r>
              <a:rPr lang="en-US" b="1" u="sng" dirty="0">
                <a:solidFill>
                  <a:srgbClr val="303030"/>
                </a:solidFill>
              </a:rPr>
              <a:t>Turbulence</a:t>
            </a:r>
            <a:r>
              <a:rPr lang="en-US" dirty="0">
                <a:solidFill>
                  <a:srgbClr val="303030"/>
                </a:solidFill>
              </a:rPr>
              <a:t>- </a:t>
            </a:r>
            <a:r>
              <a:rPr lang="en-US" u="sng" dirty="0">
                <a:solidFill>
                  <a:srgbClr val="303030"/>
                </a:solidFill>
              </a:rPr>
              <a:t>general downstream movement interrupted by irregularities in the direction and speed of the water</a:t>
            </a:r>
            <a:r>
              <a:rPr lang="en-US" dirty="0">
                <a:solidFill>
                  <a:srgbClr val="303030"/>
                </a:solidFill>
              </a:rPr>
              <a:t>.</a:t>
            </a:r>
          </a:p>
          <a:p>
            <a:pPr lvl="1">
              <a:lnSpc>
                <a:spcPct val="90000"/>
              </a:lnSpc>
              <a:buClr>
                <a:srgbClr val="AD0101"/>
              </a:buClr>
              <a:defRPr/>
            </a:pPr>
            <a:r>
              <a:rPr lang="en-US" sz="2400" dirty="0">
                <a:solidFill>
                  <a:srgbClr val="303030"/>
                </a:solidFill>
              </a:rPr>
              <a:t>Caused partly by friction, partly by internal shearing stresses between currents with the flow, and partly by surface irregularities in the channel.</a:t>
            </a:r>
          </a:p>
          <a:p>
            <a:pPr lvl="1">
              <a:lnSpc>
                <a:spcPct val="90000"/>
              </a:lnSpc>
              <a:buClr>
                <a:srgbClr val="AD0101"/>
              </a:buClr>
              <a:defRPr/>
            </a:pPr>
            <a:r>
              <a:rPr lang="en-US" sz="2400" dirty="0">
                <a:solidFill>
                  <a:srgbClr val="303030"/>
                </a:solidFill>
              </a:rPr>
              <a:t>Effect of turbulence is varied because it is selective process.</a:t>
            </a:r>
          </a:p>
          <a:p>
            <a:pPr lvl="1">
              <a:defRPr/>
            </a:pPr>
            <a:endParaRPr lang="en-US" sz="2400" dirty="0" smtClean="0"/>
          </a:p>
        </p:txBody>
      </p:sp>
      <p:sp>
        <p:nvSpPr>
          <p:cNvPr id="3" name="Title 2"/>
          <p:cNvSpPr>
            <a:spLocks noGrp="1"/>
          </p:cNvSpPr>
          <p:nvPr>
            <p:ph type="title" idx="4294967295"/>
          </p:nvPr>
        </p:nvSpPr>
        <p:spPr>
          <a:xfrm>
            <a:off x="1066800" y="30126"/>
            <a:ext cx="6934200" cy="1143000"/>
          </a:xfrm>
        </p:spPr>
        <p:txBody>
          <a:bodyPr/>
          <a:lstStyle/>
          <a:p>
            <a:pPr>
              <a:defRPr/>
            </a:pPr>
            <a:r>
              <a:rPr lang="en-US" dirty="0" smtClean="0"/>
              <a:t>Stream Channels</a:t>
            </a:r>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1219200" y="-21265"/>
            <a:ext cx="6934200" cy="1143000"/>
          </a:xfrm>
        </p:spPr>
        <p:txBody>
          <a:bodyPr/>
          <a:lstStyle/>
          <a:p>
            <a:pPr>
              <a:defRPr/>
            </a:pPr>
            <a:r>
              <a:rPr lang="en-US" dirty="0" smtClean="0"/>
              <a:t>Stream Channel Patterns</a:t>
            </a:r>
          </a:p>
        </p:txBody>
      </p:sp>
      <p:sp>
        <p:nvSpPr>
          <p:cNvPr id="32771" name="Rectangle 3"/>
          <p:cNvSpPr>
            <a:spLocks noGrp="1" noChangeArrowheads="1"/>
          </p:cNvSpPr>
          <p:nvPr>
            <p:ph idx="1"/>
          </p:nvPr>
        </p:nvSpPr>
        <p:spPr>
          <a:xfrm>
            <a:off x="533400" y="457200"/>
            <a:ext cx="8153400" cy="6324600"/>
          </a:xfrm>
        </p:spPr>
        <p:txBody>
          <a:bodyPr/>
          <a:lstStyle/>
          <a:p>
            <a:pPr>
              <a:defRPr/>
            </a:pPr>
            <a:r>
              <a:rPr lang="en-US" sz="2400" b="1" u="sng" dirty="0" smtClean="0"/>
              <a:t>Stream channel patterns are generally grouped into four categories</a:t>
            </a:r>
          </a:p>
          <a:p>
            <a:pPr lvl="1">
              <a:defRPr/>
            </a:pPr>
            <a:r>
              <a:rPr lang="en-US" sz="2400" b="1" u="sng" dirty="0" smtClean="0"/>
              <a:t>Straight channels</a:t>
            </a:r>
            <a:r>
              <a:rPr lang="en-US" sz="2400" u="sng" dirty="0" smtClean="0"/>
              <a:t> </a:t>
            </a:r>
            <a:r>
              <a:rPr lang="en-US" sz="2400" dirty="0" smtClean="0"/>
              <a:t>– short and uncommon, usually indicative of strong control by the underlying geologic structure.</a:t>
            </a:r>
          </a:p>
          <a:p>
            <a:pPr lvl="1">
              <a:defRPr/>
            </a:pPr>
            <a:r>
              <a:rPr lang="en-US" sz="2400" b="1" u="sng" dirty="0" smtClean="0"/>
              <a:t>Sinuous channels</a:t>
            </a:r>
            <a:r>
              <a:rPr lang="en-US" sz="2400" u="sng" dirty="0" smtClean="0"/>
              <a:t> </a:t>
            </a:r>
            <a:r>
              <a:rPr lang="en-US" sz="2400" dirty="0" smtClean="0"/>
              <a:t>– more common, found in almost every type of topographic setting</a:t>
            </a:r>
          </a:p>
          <a:p>
            <a:pPr lvl="1">
              <a:defRPr/>
            </a:pPr>
            <a:r>
              <a:rPr lang="en-US" sz="2400" b="1" u="sng" dirty="0" smtClean="0"/>
              <a:t>Meandering channels</a:t>
            </a:r>
            <a:r>
              <a:rPr lang="en-US" sz="2400" u="sng" dirty="0" smtClean="0"/>
              <a:t> </a:t>
            </a:r>
            <a:r>
              <a:rPr lang="en-US" sz="2400" dirty="0" smtClean="0"/>
              <a:t>– extraordinarily intricate pattern of smooth curves in which the stream follow a serpentine course, the land is usually flat</a:t>
            </a:r>
          </a:p>
          <a:p>
            <a:pPr lvl="1">
              <a:defRPr/>
            </a:pPr>
            <a:r>
              <a:rPr lang="en-US" sz="2400" b="1" u="sng" dirty="0" smtClean="0"/>
              <a:t>Braided Streams</a:t>
            </a:r>
            <a:r>
              <a:rPr lang="en-US" sz="2400" u="sng" dirty="0" smtClean="0"/>
              <a:t> </a:t>
            </a:r>
            <a:r>
              <a:rPr lang="en-US" sz="2400" dirty="0" smtClean="0"/>
              <a:t>–a multiplicity of inter-woven and interconnected channels separated by low bars or islands of sand, gravel, and other loose debris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2330" y="533400"/>
            <a:ext cx="4834270" cy="556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381000" y="-381000"/>
            <a:ext cx="8519160" cy="1600200"/>
          </a:xfrm>
        </p:spPr>
        <p:txBody>
          <a:bodyPr/>
          <a:lstStyle/>
          <a:p>
            <a:pPr>
              <a:defRPr/>
            </a:pPr>
            <a:r>
              <a:rPr lang="en-US" dirty="0" smtClean="0"/>
              <a:t>Structural Relations</a:t>
            </a:r>
          </a:p>
        </p:txBody>
      </p:sp>
      <p:sp>
        <p:nvSpPr>
          <p:cNvPr id="34819" name="Rectangle 3"/>
          <p:cNvSpPr>
            <a:spLocks noGrp="1" noChangeArrowheads="1"/>
          </p:cNvSpPr>
          <p:nvPr>
            <p:ph idx="1"/>
          </p:nvPr>
        </p:nvSpPr>
        <p:spPr>
          <a:xfrm>
            <a:off x="457200" y="1143000"/>
            <a:ext cx="8229600" cy="5029200"/>
          </a:xfrm>
        </p:spPr>
        <p:txBody>
          <a:bodyPr>
            <a:normAutofit/>
          </a:bodyPr>
          <a:lstStyle/>
          <a:p>
            <a:pPr>
              <a:defRPr/>
            </a:pPr>
            <a:r>
              <a:rPr lang="en-US" b="1" u="sng" dirty="0" smtClean="0"/>
              <a:t>Relationship </a:t>
            </a:r>
            <a:r>
              <a:rPr lang="en-US" b="1" u="sng" dirty="0" smtClean="0"/>
              <a:t>of stream to the geologic-topographic </a:t>
            </a:r>
            <a:r>
              <a:rPr lang="en-US" b="1" u="sng" dirty="0" smtClean="0"/>
              <a:t>structure</a:t>
            </a:r>
            <a:r>
              <a:rPr lang="en-US" dirty="0" smtClean="0"/>
              <a:t>. </a:t>
            </a:r>
            <a:endParaRPr lang="en-US" dirty="0" smtClean="0"/>
          </a:p>
          <a:p>
            <a:pPr>
              <a:buClr>
                <a:srgbClr val="AD0101"/>
              </a:buClr>
              <a:defRPr/>
            </a:pPr>
            <a:r>
              <a:rPr lang="en-US" b="1" u="sng" dirty="0">
                <a:solidFill>
                  <a:srgbClr val="303030"/>
                </a:solidFill>
              </a:rPr>
              <a:t>Types of Streams</a:t>
            </a:r>
          </a:p>
          <a:p>
            <a:pPr lvl="1">
              <a:lnSpc>
                <a:spcPct val="90000"/>
              </a:lnSpc>
              <a:buClr>
                <a:srgbClr val="AD0101"/>
              </a:buClr>
              <a:defRPr/>
            </a:pPr>
            <a:r>
              <a:rPr lang="en-US" sz="2400" b="1" u="sng" dirty="0" smtClean="0">
                <a:solidFill>
                  <a:srgbClr val="303030"/>
                </a:solidFill>
              </a:rPr>
              <a:t>Consequent stream</a:t>
            </a:r>
            <a:r>
              <a:rPr lang="en-US" sz="2400" b="1" dirty="0" smtClean="0">
                <a:solidFill>
                  <a:srgbClr val="303030"/>
                </a:solidFill>
              </a:rPr>
              <a:t> </a:t>
            </a:r>
            <a:r>
              <a:rPr lang="en-US" sz="2400" dirty="0" smtClean="0">
                <a:solidFill>
                  <a:srgbClr val="303030"/>
                </a:solidFill>
              </a:rPr>
              <a:t>- develops on newly uplifted land</a:t>
            </a:r>
          </a:p>
          <a:p>
            <a:pPr lvl="1">
              <a:lnSpc>
                <a:spcPct val="90000"/>
              </a:lnSpc>
              <a:buClr>
                <a:srgbClr val="AD0101"/>
              </a:buClr>
              <a:defRPr/>
            </a:pPr>
            <a:r>
              <a:rPr lang="en-US" sz="2400" b="1" u="sng" dirty="0" smtClean="0">
                <a:solidFill>
                  <a:srgbClr val="303030"/>
                </a:solidFill>
              </a:rPr>
              <a:t>Subsequent stream </a:t>
            </a:r>
            <a:r>
              <a:rPr lang="en-US" sz="2400" dirty="0" smtClean="0">
                <a:solidFill>
                  <a:srgbClr val="303030"/>
                </a:solidFill>
              </a:rPr>
              <a:t>- streams that develop along zones of structural weakness – tend a right angles</a:t>
            </a:r>
          </a:p>
          <a:p>
            <a:pPr lvl="1">
              <a:lnSpc>
                <a:spcPct val="90000"/>
              </a:lnSpc>
              <a:buClr>
                <a:srgbClr val="AD0101"/>
              </a:buClr>
              <a:defRPr/>
            </a:pPr>
            <a:r>
              <a:rPr lang="en-US" sz="2400" b="1" u="sng" dirty="0" smtClean="0">
                <a:solidFill>
                  <a:srgbClr val="303030"/>
                </a:solidFill>
              </a:rPr>
              <a:t>Antecedent stream </a:t>
            </a:r>
            <a:r>
              <a:rPr lang="en-US" sz="2400" dirty="0" smtClean="0">
                <a:solidFill>
                  <a:srgbClr val="303030"/>
                </a:solidFill>
              </a:rPr>
              <a:t>-  a drainage system that is interrupted by an uplift of land that is so slow the stream is able to maintain its previously established course</a:t>
            </a:r>
          </a:p>
          <a:p>
            <a:pPr lvl="1">
              <a:lnSpc>
                <a:spcPct val="90000"/>
              </a:lnSpc>
              <a:buClr>
                <a:srgbClr val="AD0101"/>
              </a:buClr>
              <a:defRPr/>
            </a:pPr>
            <a:r>
              <a:rPr lang="en-US" sz="2400" b="1" u="sng" dirty="0" smtClean="0">
                <a:solidFill>
                  <a:srgbClr val="303030"/>
                </a:solidFill>
              </a:rPr>
              <a:t>Superimposed stream </a:t>
            </a:r>
            <a:r>
              <a:rPr lang="en-US" sz="2400" dirty="0" smtClean="0">
                <a:solidFill>
                  <a:srgbClr val="303030"/>
                </a:solidFill>
              </a:rPr>
              <a:t>– originally established on a higher sequence of land that has been entirely or largely eroded away-so original drainage pattern becomes incised into the underlying sequenced rocks</a:t>
            </a:r>
            <a:endParaRPr lang="en-US" sz="2400" dirty="0">
              <a:solidFill>
                <a:srgbClr val="303030"/>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1752600" y="-152400"/>
            <a:ext cx="6934200" cy="1143000"/>
          </a:xfrm>
        </p:spPr>
        <p:txBody>
          <a:bodyPr/>
          <a:lstStyle/>
          <a:p>
            <a:pPr>
              <a:defRPr/>
            </a:pPr>
            <a:r>
              <a:rPr lang="en-US" dirty="0" smtClean="0"/>
              <a:t>Stream Drainage Patterns</a:t>
            </a:r>
          </a:p>
        </p:txBody>
      </p:sp>
      <p:sp>
        <p:nvSpPr>
          <p:cNvPr id="40963" name="Rectangle 3"/>
          <p:cNvSpPr>
            <a:spLocks noGrp="1" noChangeArrowheads="1"/>
          </p:cNvSpPr>
          <p:nvPr>
            <p:ph idx="1"/>
          </p:nvPr>
        </p:nvSpPr>
        <p:spPr>
          <a:xfrm>
            <a:off x="381000" y="914400"/>
            <a:ext cx="8382000" cy="5638800"/>
          </a:xfrm>
        </p:spPr>
        <p:txBody>
          <a:bodyPr>
            <a:normAutofit/>
          </a:bodyPr>
          <a:lstStyle/>
          <a:p>
            <a:pPr>
              <a:lnSpc>
                <a:spcPct val="80000"/>
              </a:lnSpc>
              <a:defRPr/>
            </a:pPr>
            <a:r>
              <a:rPr lang="en-US" b="1" u="sng" dirty="0" smtClean="0"/>
              <a:t>Response to underlying </a:t>
            </a:r>
            <a:r>
              <a:rPr lang="en-US" b="1" u="sng" dirty="0" smtClean="0"/>
              <a:t>structure</a:t>
            </a:r>
          </a:p>
          <a:p>
            <a:pPr>
              <a:lnSpc>
                <a:spcPct val="80000"/>
              </a:lnSpc>
              <a:defRPr/>
            </a:pPr>
            <a:endParaRPr lang="en-US" sz="1200" b="1" u="sng" dirty="0" smtClean="0"/>
          </a:p>
          <a:p>
            <a:pPr lvl="1">
              <a:lnSpc>
                <a:spcPct val="80000"/>
              </a:lnSpc>
              <a:defRPr/>
            </a:pPr>
            <a:r>
              <a:rPr lang="en-US" sz="2400" b="1" u="sng" dirty="0" smtClean="0"/>
              <a:t>Dendritic pattern </a:t>
            </a:r>
            <a:r>
              <a:rPr lang="en-US" sz="2400" dirty="0" smtClean="0"/>
              <a:t>– most common – tree </a:t>
            </a:r>
            <a:r>
              <a:rPr lang="en-US" sz="2400" dirty="0" smtClean="0"/>
              <a:t>like</a:t>
            </a:r>
          </a:p>
          <a:p>
            <a:pPr lvl="1">
              <a:lnSpc>
                <a:spcPct val="80000"/>
              </a:lnSpc>
              <a:defRPr/>
            </a:pPr>
            <a:endParaRPr lang="en-US" sz="1200" dirty="0" smtClean="0"/>
          </a:p>
          <a:p>
            <a:pPr lvl="1">
              <a:lnSpc>
                <a:spcPct val="80000"/>
              </a:lnSpc>
              <a:defRPr/>
            </a:pPr>
            <a:r>
              <a:rPr lang="en-US" sz="2400" b="1" u="sng" dirty="0" smtClean="0"/>
              <a:t>Trellis pattern </a:t>
            </a:r>
            <a:r>
              <a:rPr lang="en-US" sz="2400" dirty="0" smtClean="0"/>
              <a:t>– response to underlying structures consisting of alternating bands of tilted hard and soft strata with long parallel streams linked by short right angle </a:t>
            </a:r>
            <a:r>
              <a:rPr lang="en-US" sz="2400" dirty="0" smtClean="0"/>
              <a:t>segments</a:t>
            </a:r>
          </a:p>
          <a:p>
            <a:pPr lvl="1">
              <a:lnSpc>
                <a:spcPct val="80000"/>
              </a:lnSpc>
              <a:defRPr/>
            </a:pPr>
            <a:endParaRPr lang="en-US" sz="1200" dirty="0" smtClean="0"/>
          </a:p>
          <a:p>
            <a:pPr lvl="1">
              <a:lnSpc>
                <a:spcPct val="80000"/>
              </a:lnSpc>
              <a:defRPr/>
            </a:pPr>
            <a:r>
              <a:rPr lang="en-US" sz="2400" b="1" u="sng" dirty="0" smtClean="0"/>
              <a:t>Radial Pattern </a:t>
            </a:r>
            <a:r>
              <a:rPr lang="en-US" sz="2400" dirty="0" smtClean="0"/>
              <a:t>– streams descend from some sort of concentric uplift- such as an isolated </a:t>
            </a:r>
            <a:r>
              <a:rPr lang="en-US" sz="2400" dirty="0" smtClean="0"/>
              <a:t>volcano</a:t>
            </a:r>
          </a:p>
          <a:p>
            <a:pPr lvl="1">
              <a:lnSpc>
                <a:spcPct val="80000"/>
              </a:lnSpc>
              <a:defRPr/>
            </a:pPr>
            <a:endParaRPr lang="en-US" sz="1200" dirty="0" smtClean="0"/>
          </a:p>
          <a:p>
            <a:pPr lvl="1">
              <a:lnSpc>
                <a:spcPct val="80000"/>
              </a:lnSpc>
              <a:defRPr/>
            </a:pPr>
            <a:r>
              <a:rPr lang="en-US" sz="2400" b="1" u="sng" dirty="0" smtClean="0"/>
              <a:t>Centripetal Pattern </a:t>
            </a:r>
            <a:r>
              <a:rPr lang="en-US" sz="2400" dirty="0" smtClean="0"/>
              <a:t>– opposite of a radial pattern usually associated with streams converging in a </a:t>
            </a:r>
            <a:r>
              <a:rPr lang="en-US" sz="2400" dirty="0" smtClean="0"/>
              <a:t>basin</a:t>
            </a:r>
          </a:p>
          <a:p>
            <a:pPr lvl="1">
              <a:lnSpc>
                <a:spcPct val="80000"/>
              </a:lnSpc>
              <a:defRPr/>
            </a:pPr>
            <a:endParaRPr lang="en-US" sz="1200" dirty="0" smtClean="0"/>
          </a:p>
          <a:p>
            <a:pPr lvl="1">
              <a:lnSpc>
                <a:spcPct val="80000"/>
              </a:lnSpc>
              <a:defRPr/>
            </a:pPr>
            <a:r>
              <a:rPr lang="en-US" sz="2400" b="1" u="sng" dirty="0" smtClean="0"/>
              <a:t>Annular Pattern </a:t>
            </a:r>
            <a:r>
              <a:rPr lang="en-US" sz="2400" dirty="0" smtClean="0"/>
              <a:t>– develops either on a dome or in a basin where dissection has exposed alternating concentric bands of titled hard &amp; soft rock</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4" name="Picture 4" descr="http://astro.wsu.edu/worthey/earth/html/im-water/drainage-patterns.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4400" y="838200"/>
            <a:ext cx="3352800" cy="526626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990600" y="1219200"/>
            <a:ext cx="2444900" cy="461665"/>
          </a:xfrm>
          <a:prstGeom prst="rect">
            <a:avLst/>
          </a:prstGeom>
          <a:noFill/>
        </p:spPr>
        <p:txBody>
          <a:bodyPr wrap="none" rtlCol="0">
            <a:spAutoFit/>
          </a:bodyPr>
          <a:lstStyle/>
          <a:p>
            <a:r>
              <a:rPr lang="en-US" dirty="0" smtClean="0"/>
              <a:t>Dendritic pattern</a:t>
            </a:r>
            <a:endParaRPr lang="en-US" dirty="0"/>
          </a:p>
        </p:txBody>
      </p:sp>
      <p:sp>
        <p:nvSpPr>
          <p:cNvPr id="7" name="TextBox 6"/>
          <p:cNvSpPr txBox="1"/>
          <p:nvPr/>
        </p:nvSpPr>
        <p:spPr>
          <a:xfrm>
            <a:off x="1220057" y="2522678"/>
            <a:ext cx="2039148" cy="461665"/>
          </a:xfrm>
          <a:prstGeom prst="rect">
            <a:avLst/>
          </a:prstGeom>
          <a:noFill/>
        </p:spPr>
        <p:txBody>
          <a:bodyPr wrap="none" rtlCol="0">
            <a:spAutoFit/>
          </a:bodyPr>
          <a:lstStyle/>
          <a:p>
            <a:r>
              <a:rPr lang="en-US" dirty="0" smtClean="0"/>
              <a:t>Trellis pattern</a:t>
            </a:r>
            <a:endParaRPr lang="en-US" dirty="0"/>
          </a:p>
        </p:txBody>
      </p:sp>
      <p:sp>
        <p:nvSpPr>
          <p:cNvPr id="8" name="TextBox 7"/>
          <p:cNvSpPr txBox="1"/>
          <p:nvPr/>
        </p:nvSpPr>
        <p:spPr>
          <a:xfrm>
            <a:off x="304800" y="4010456"/>
            <a:ext cx="4038285" cy="461665"/>
          </a:xfrm>
          <a:prstGeom prst="rect">
            <a:avLst/>
          </a:prstGeom>
          <a:noFill/>
        </p:spPr>
        <p:txBody>
          <a:bodyPr wrap="none" rtlCol="0">
            <a:spAutoFit/>
          </a:bodyPr>
          <a:lstStyle/>
          <a:p>
            <a:r>
              <a:rPr lang="en-US" dirty="0" smtClean="0"/>
              <a:t>Radial or Centripetal pattern</a:t>
            </a:r>
            <a:endParaRPr lang="en-US" dirty="0"/>
          </a:p>
        </p:txBody>
      </p:sp>
      <p:sp>
        <p:nvSpPr>
          <p:cNvPr id="9" name="TextBox 8"/>
          <p:cNvSpPr txBox="1"/>
          <p:nvPr/>
        </p:nvSpPr>
        <p:spPr>
          <a:xfrm>
            <a:off x="1144452" y="5181599"/>
            <a:ext cx="2358979" cy="461665"/>
          </a:xfrm>
          <a:prstGeom prst="rect">
            <a:avLst/>
          </a:prstGeom>
          <a:noFill/>
        </p:spPr>
        <p:txBody>
          <a:bodyPr wrap="none" rtlCol="0">
            <a:spAutoFit/>
          </a:bodyPr>
          <a:lstStyle/>
          <a:p>
            <a:r>
              <a:rPr lang="en-US" dirty="0" smtClean="0"/>
              <a:t> Angular pattern</a:t>
            </a:r>
            <a:endParaRPr lang="en-US" dirty="0"/>
          </a:p>
        </p:txBody>
      </p:sp>
      <p:cxnSp>
        <p:nvCxnSpPr>
          <p:cNvPr id="6" name="Straight Arrow Connector 5"/>
          <p:cNvCxnSpPr>
            <a:stCxn id="4" idx="3"/>
          </p:cNvCxnSpPr>
          <p:nvPr/>
        </p:nvCxnSpPr>
        <p:spPr>
          <a:xfrm>
            <a:off x="3435500" y="1450033"/>
            <a:ext cx="12127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7" idx="3"/>
          </p:cNvCxnSpPr>
          <p:nvPr/>
        </p:nvCxnSpPr>
        <p:spPr>
          <a:xfrm flipV="1">
            <a:off x="3259205" y="2753510"/>
            <a:ext cx="1388995"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8" idx="3"/>
          </p:cNvCxnSpPr>
          <p:nvPr/>
        </p:nvCxnSpPr>
        <p:spPr>
          <a:xfrm flipV="1">
            <a:off x="4343085" y="4241288"/>
            <a:ext cx="381315"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a:stCxn id="9" idx="3"/>
          </p:cNvCxnSpPr>
          <p:nvPr/>
        </p:nvCxnSpPr>
        <p:spPr>
          <a:xfrm flipV="1">
            <a:off x="3503431" y="5412431"/>
            <a:ext cx="1220969"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457200" y="-381000"/>
            <a:ext cx="8519160" cy="1600200"/>
          </a:xfrm>
        </p:spPr>
        <p:txBody>
          <a:bodyPr/>
          <a:lstStyle/>
          <a:p>
            <a:pPr>
              <a:defRPr/>
            </a:pPr>
            <a:r>
              <a:rPr lang="en-US" sz="4000" dirty="0" smtClean="0"/>
              <a:t>Shaping and Reshaping of Valleys</a:t>
            </a:r>
          </a:p>
        </p:txBody>
      </p:sp>
      <p:sp>
        <p:nvSpPr>
          <p:cNvPr id="43011" name="Rectangle 3"/>
          <p:cNvSpPr>
            <a:spLocks noGrp="1" noChangeArrowheads="1"/>
          </p:cNvSpPr>
          <p:nvPr>
            <p:ph idx="1"/>
          </p:nvPr>
        </p:nvSpPr>
        <p:spPr>
          <a:xfrm>
            <a:off x="838200" y="1676400"/>
            <a:ext cx="7543800" cy="3886200"/>
          </a:xfrm>
        </p:spPr>
        <p:txBody>
          <a:bodyPr>
            <a:normAutofit/>
          </a:bodyPr>
          <a:lstStyle/>
          <a:p>
            <a:pPr>
              <a:lnSpc>
                <a:spcPct val="90000"/>
              </a:lnSpc>
              <a:defRPr/>
            </a:pPr>
            <a:r>
              <a:rPr lang="en-US" b="1" u="sng" dirty="0" smtClean="0"/>
              <a:t>Valley Deeping </a:t>
            </a:r>
            <a:r>
              <a:rPr lang="en-US" dirty="0" smtClean="0"/>
              <a:t>– Stream expends most energy in down </a:t>
            </a:r>
            <a:r>
              <a:rPr lang="en-US" dirty="0" smtClean="0"/>
              <a:t>cutting</a:t>
            </a:r>
          </a:p>
          <a:p>
            <a:pPr>
              <a:lnSpc>
                <a:spcPct val="90000"/>
              </a:lnSpc>
              <a:defRPr/>
            </a:pPr>
            <a:endParaRPr lang="en-US" dirty="0" smtClean="0"/>
          </a:p>
          <a:p>
            <a:pPr>
              <a:lnSpc>
                <a:spcPct val="90000"/>
              </a:lnSpc>
              <a:defRPr/>
            </a:pPr>
            <a:r>
              <a:rPr lang="en-US" b="1" u="sng" dirty="0" smtClean="0"/>
              <a:t>Base level </a:t>
            </a:r>
            <a:r>
              <a:rPr lang="en-US" dirty="0" smtClean="0"/>
              <a:t>– the lowest level or limit a stream will down cut a valley- the imaginary surface extending underneath the continents from sea level at the </a:t>
            </a:r>
            <a:r>
              <a:rPr lang="en-US" dirty="0" smtClean="0"/>
              <a:t>coast</a:t>
            </a:r>
          </a:p>
          <a:p>
            <a:pPr>
              <a:lnSpc>
                <a:spcPct val="90000"/>
              </a:lnSpc>
              <a:defRPr/>
            </a:pPr>
            <a:endParaRPr lang="en-US" dirty="0" smtClean="0"/>
          </a:p>
          <a:p>
            <a:pPr>
              <a:lnSpc>
                <a:spcPct val="90000"/>
              </a:lnSpc>
              <a:defRPr/>
            </a:pPr>
            <a:r>
              <a:rPr lang="en-US" b="1" u="sng" dirty="0" smtClean="0"/>
              <a:t>Graded Stream </a:t>
            </a:r>
            <a:r>
              <a:rPr lang="en-US" dirty="0" smtClean="0"/>
              <a:t>– a stream which the gradient just allows the stream to transport its load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00200" y="415741"/>
            <a:ext cx="5867400" cy="5680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381000" y="-304800"/>
            <a:ext cx="8519160" cy="1600200"/>
          </a:xfrm>
        </p:spPr>
        <p:txBody>
          <a:bodyPr/>
          <a:lstStyle/>
          <a:p>
            <a:pPr>
              <a:defRPr/>
            </a:pPr>
            <a:r>
              <a:rPr lang="en-US" dirty="0" smtClean="0"/>
              <a:t>Valley Deepening</a:t>
            </a:r>
          </a:p>
        </p:txBody>
      </p:sp>
      <p:sp>
        <p:nvSpPr>
          <p:cNvPr id="45059" name="Rectangle 3"/>
          <p:cNvSpPr>
            <a:spLocks noGrp="1" noChangeArrowheads="1"/>
          </p:cNvSpPr>
          <p:nvPr>
            <p:ph idx="1"/>
          </p:nvPr>
        </p:nvSpPr>
        <p:spPr>
          <a:xfrm>
            <a:off x="685800" y="1600200"/>
            <a:ext cx="7543800" cy="4495800"/>
          </a:xfrm>
        </p:spPr>
        <p:txBody>
          <a:bodyPr>
            <a:normAutofit/>
          </a:bodyPr>
          <a:lstStyle/>
          <a:p>
            <a:pPr>
              <a:defRPr/>
            </a:pPr>
            <a:r>
              <a:rPr lang="en-US" b="1" u="sng" dirty="0" smtClean="0"/>
              <a:t>Knickpoint Migration</a:t>
            </a:r>
          </a:p>
          <a:p>
            <a:pPr>
              <a:defRPr/>
            </a:pPr>
            <a:endParaRPr lang="en-US" sz="1100" b="1" u="sng" dirty="0" smtClean="0"/>
          </a:p>
          <a:p>
            <a:pPr>
              <a:defRPr/>
            </a:pPr>
            <a:r>
              <a:rPr lang="en-US" b="1" u="sng" dirty="0" smtClean="0"/>
              <a:t>Knickpoint- waterfalls &amp; rapids found in </a:t>
            </a:r>
            <a:r>
              <a:rPr lang="en-US" b="1" u="sng" dirty="0" smtClean="0"/>
              <a:t>valleys</a:t>
            </a:r>
          </a:p>
          <a:p>
            <a:pPr>
              <a:defRPr/>
            </a:pPr>
            <a:endParaRPr lang="en-US" sz="1200" b="1" u="sng" dirty="0" smtClean="0"/>
          </a:p>
          <a:p>
            <a:pPr>
              <a:defRPr/>
            </a:pPr>
            <a:r>
              <a:rPr lang="en-US" b="1" u="sng" dirty="0" smtClean="0"/>
              <a:t>Knickpoint </a:t>
            </a:r>
            <a:r>
              <a:rPr lang="en-US" b="1" u="sng" dirty="0" smtClean="0"/>
              <a:t>migration</a:t>
            </a:r>
          </a:p>
          <a:p>
            <a:pPr lvl="1">
              <a:defRPr/>
            </a:pPr>
            <a:r>
              <a:rPr lang="en-US" sz="2400" b="1" u="sng" dirty="0" smtClean="0"/>
              <a:t>Knickpoint </a:t>
            </a:r>
            <a:r>
              <a:rPr lang="en-US" sz="2400" dirty="0" smtClean="0"/>
              <a:t>formed where a stream flows over a resistant layer of rock</a:t>
            </a:r>
          </a:p>
          <a:p>
            <a:pPr lvl="2">
              <a:defRPr/>
            </a:pPr>
            <a:r>
              <a:rPr lang="en-US" sz="2400" dirty="0" smtClean="0"/>
              <a:t>The water flows undercuts the lip</a:t>
            </a:r>
          </a:p>
          <a:p>
            <a:pPr lvl="2">
              <a:defRPr/>
            </a:pPr>
            <a:r>
              <a:rPr lang="en-US" sz="2400" dirty="0" smtClean="0"/>
              <a:t>Causes the knickpoint to collapses</a:t>
            </a:r>
          </a:p>
          <a:p>
            <a:pPr lvl="2">
              <a:defRPr/>
            </a:pPr>
            <a:r>
              <a:rPr lang="en-US" sz="2400" dirty="0" smtClean="0"/>
              <a:t>Position of the knickpoint has migrated upstream</a:t>
            </a:r>
          </a:p>
          <a:p>
            <a:pPr lvl="1">
              <a:defRPr/>
            </a:pPr>
            <a:endParaRPr lang="en-US"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762000"/>
            <a:ext cx="7470775" cy="5134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381000" y="-304800"/>
            <a:ext cx="8519160" cy="1600200"/>
          </a:xfrm>
        </p:spPr>
        <p:txBody>
          <a:bodyPr/>
          <a:lstStyle/>
          <a:p>
            <a:pPr>
              <a:defRPr/>
            </a:pPr>
            <a:r>
              <a:rPr lang="en-US" dirty="0" smtClean="0"/>
              <a:t>Valley Widening</a:t>
            </a:r>
          </a:p>
        </p:txBody>
      </p:sp>
      <p:sp>
        <p:nvSpPr>
          <p:cNvPr id="47107" name="Rectangle 3"/>
          <p:cNvSpPr>
            <a:spLocks noGrp="1" noChangeArrowheads="1"/>
          </p:cNvSpPr>
          <p:nvPr>
            <p:ph idx="1"/>
          </p:nvPr>
        </p:nvSpPr>
        <p:spPr>
          <a:xfrm>
            <a:off x="1447800" y="1524000"/>
            <a:ext cx="6461760" cy="3886200"/>
          </a:xfrm>
        </p:spPr>
        <p:txBody>
          <a:bodyPr>
            <a:normAutofit/>
          </a:bodyPr>
          <a:lstStyle/>
          <a:p>
            <a:pPr>
              <a:defRPr/>
            </a:pPr>
            <a:r>
              <a:rPr lang="en-US" sz="2800" b="1" u="sng" dirty="0" smtClean="0"/>
              <a:t>Takes place with combined action of weathering, mass wasting, and overland </a:t>
            </a:r>
            <a:r>
              <a:rPr lang="en-US" sz="2800" b="1" u="sng" dirty="0" smtClean="0"/>
              <a:t>flow</a:t>
            </a:r>
          </a:p>
          <a:p>
            <a:pPr>
              <a:defRPr/>
            </a:pPr>
            <a:endParaRPr lang="en-US" sz="2800" dirty="0" smtClean="0"/>
          </a:p>
          <a:p>
            <a:pPr>
              <a:defRPr/>
            </a:pPr>
            <a:r>
              <a:rPr lang="en-US" sz="2800" b="1" u="sng" dirty="0" smtClean="0"/>
              <a:t>Lateral erosion –as stream flows from side to side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381000" y="-457200"/>
            <a:ext cx="8519160" cy="1600200"/>
          </a:xfrm>
        </p:spPr>
        <p:txBody>
          <a:bodyPr/>
          <a:lstStyle/>
          <a:p>
            <a:pPr>
              <a:defRPr/>
            </a:pPr>
            <a:r>
              <a:rPr lang="en-US" dirty="0" smtClean="0"/>
              <a:t>Valley Lengthening </a:t>
            </a:r>
          </a:p>
        </p:txBody>
      </p:sp>
      <p:sp>
        <p:nvSpPr>
          <p:cNvPr id="49155" name="Rectangle 3"/>
          <p:cNvSpPr>
            <a:spLocks noGrp="1" noChangeArrowheads="1"/>
          </p:cNvSpPr>
          <p:nvPr>
            <p:ph idx="1"/>
          </p:nvPr>
        </p:nvSpPr>
        <p:spPr>
          <a:xfrm>
            <a:off x="777240" y="1295400"/>
            <a:ext cx="7543800" cy="5029200"/>
          </a:xfrm>
        </p:spPr>
        <p:txBody>
          <a:bodyPr>
            <a:normAutofit fontScale="92500"/>
          </a:bodyPr>
          <a:lstStyle/>
          <a:p>
            <a:pPr>
              <a:defRPr/>
            </a:pPr>
            <a:r>
              <a:rPr lang="en-US" b="1" dirty="0" smtClean="0"/>
              <a:t>Valley Lengthening </a:t>
            </a:r>
            <a:r>
              <a:rPr lang="en-US" dirty="0" smtClean="0"/>
              <a:t>happens </a:t>
            </a:r>
            <a:r>
              <a:rPr lang="en-US" dirty="0" smtClean="0"/>
              <a:t>in </a:t>
            </a:r>
            <a:r>
              <a:rPr lang="en-US" b="1" dirty="0" smtClean="0"/>
              <a:t>two different </a:t>
            </a:r>
            <a:r>
              <a:rPr lang="en-US" b="1" dirty="0" smtClean="0"/>
              <a:t>ways</a:t>
            </a:r>
          </a:p>
          <a:p>
            <a:pPr lvl="1">
              <a:defRPr/>
            </a:pPr>
            <a:r>
              <a:rPr lang="en-US" sz="2400" b="1" u="sng" dirty="0" smtClean="0"/>
              <a:t>Headward Erosion </a:t>
            </a:r>
            <a:r>
              <a:rPr lang="en-US" sz="2400" b="1" u="sng" dirty="0" smtClean="0"/>
              <a:t>and Delta formation</a:t>
            </a:r>
          </a:p>
          <a:p>
            <a:pPr lvl="2">
              <a:defRPr/>
            </a:pPr>
            <a:r>
              <a:rPr lang="en-US" sz="2400" b="1" u="sng" dirty="0" smtClean="0"/>
              <a:t>Headward Erosion</a:t>
            </a:r>
            <a:r>
              <a:rPr lang="en-US" sz="2400" dirty="0" smtClean="0"/>
              <a:t> – overland flow from the interfluve drops abruptly over this slope break where the water tends to undercuts the rim of the perimeter, weakening it and often causing it to collapse. This causes a decrease in the interfluve and an increase in the valley </a:t>
            </a:r>
            <a:r>
              <a:rPr lang="en-US" sz="2400" dirty="0" smtClean="0"/>
              <a:t>area</a:t>
            </a:r>
          </a:p>
          <a:p>
            <a:pPr lvl="3">
              <a:buClr>
                <a:srgbClr val="AD0101"/>
              </a:buClr>
              <a:defRPr/>
            </a:pPr>
            <a:r>
              <a:rPr lang="en-US" sz="2400" b="1" dirty="0">
                <a:solidFill>
                  <a:srgbClr val="303030"/>
                </a:solidFill>
              </a:rPr>
              <a:t>Stream Capture</a:t>
            </a:r>
            <a:r>
              <a:rPr lang="en-US" sz="2400" dirty="0">
                <a:solidFill>
                  <a:srgbClr val="303030"/>
                </a:solidFill>
              </a:rPr>
              <a:t> – when a portion of a stream basin is diverted by headward erosion into another basin</a:t>
            </a:r>
          </a:p>
          <a:p>
            <a:pPr lvl="3">
              <a:buClr>
                <a:srgbClr val="AD0101"/>
              </a:buClr>
              <a:defRPr/>
            </a:pPr>
            <a:r>
              <a:rPr lang="en-US" sz="2400" b="1" dirty="0">
                <a:solidFill>
                  <a:srgbClr val="303030"/>
                </a:solidFill>
              </a:rPr>
              <a:t>Elbow of </a:t>
            </a:r>
            <a:r>
              <a:rPr lang="en-US" sz="2400" b="1" dirty="0" smtClean="0">
                <a:solidFill>
                  <a:srgbClr val="303030"/>
                </a:solidFill>
              </a:rPr>
              <a:t>Capture- </a:t>
            </a:r>
            <a:r>
              <a:rPr lang="en-US" sz="2400" dirty="0">
                <a:solidFill>
                  <a:srgbClr val="303030"/>
                </a:solidFill>
              </a:rPr>
              <a:t>the abrupt bend in the stream channel where the capture took place</a:t>
            </a:r>
          </a:p>
          <a:p>
            <a:pPr lvl="1">
              <a:buClr>
                <a:srgbClr val="AD0101"/>
              </a:buClr>
              <a:defRPr/>
            </a:pPr>
            <a:r>
              <a:rPr lang="en-US" sz="2400" b="1" u="sng" dirty="0">
                <a:solidFill>
                  <a:srgbClr val="303030"/>
                </a:solidFill>
              </a:rPr>
              <a:t>Delta Formation- </a:t>
            </a:r>
            <a:r>
              <a:rPr lang="en-US" sz="2400" dirty="0">
                <a:solidFill>
                  <a:srgbClr val="303030"/>
                </a:solidFill>
              </a:rPr>
              <a:t>a valley that is lengthened seaward by deposition</a:t>
            </a:r>
          </a:p>
          <a:p>
            <a:pPr>
              <a:defRPr/>
            </a:pPr>
            <a:endParaRPr lang="en-US" dirty="0" smtClean="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609600"/>
            <a:ext cx="2667000" cy="2592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799" y="636181"/>
            <a:ext cx="2621397" cy="25924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1358" y="3472072"/>
            <a:ext cx="2574842" cy="2553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76800" y="3391319"/>
            <a:ext cx="2621396" cy="2715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4" name="TextBox 7"/>
          <p:cNvSpPr txBox="1">
            <a:spLocks noChangeArrowheads="1"/>
          </p:cNvSpPr>
          <p:nvPr/>
        </p:nvSpPr>
        <p:spPr bwMode="auto">
          <a:xfrm>
            <a:off x="2819400" y="685800"/>
            <a:ext cx="457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r>
              <a:rPr lang="en-US" sz="2800">
                <a:solidFill>
                  <a:srgbClr val="FF0000"/>
                </a:solidFill>
              </a:rPr>
              <a:t>1</a:t>
            </a:r>
          </a:p>
        </p:txBody>
      </p:sp>
      <p:sp>
        <p:nvSpPr>
          <p:cNvPr id="37895" name="TextBox 11"/>
          <p:cNvSpPr txBox="1">
            <a:spLocks noChangeArrowheads="1"/>
          </p:cNvSpPr>
          <p:nvPr/>
        </p:nvSpPr>
        <p:spPr bwMode="auto">
          <a:xfrm>
            <a:off x="6858000" y="685800"/>
            <a:ext cx="3857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r>
              <a:rPr lang="en-US" sz="2800">
                <a:solidFill>
                  <a:srgbClr val="FF0000"/>
                </a:solidFill>
              </a:rPr>
              <a:t>2</a:t>
            </a:r>
          </a:p>
        </p:txBody>
      </p:sp>
      <p:sp>
        <p:nvSpPr>
          <p:cNvPr id="37896" name="TextBox 12"/>
          <p:cNvSpPr txBox="1">
            <a:spLocks noChangeArrowheads="1"/>
          </p:cNvSpPr>
          <p:nvPr/>
        </p:nvSpPr>
        <p:spPr bwMode="auto">
          <a:xfrm>
            <a:off x="6934200" y="3810000"/>
            <a:ext cx="3857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r>
              <a:rPr lang="en-US" sz="2800">
                <a:solidFill>
                  <a:srgbClr val="FF0000"/>
                </a:solidFill>
              </a:rPr>
              <a:t>4</a:t>
            </a:r>
          </a:p>
        </p:txBody>
      </p:sp>
      <p:sp>
        <p:nvSpPr>
          <p:cNvPr id="37897" name="TextBox 13"/>
          <p:cNvSpPr txBox="1">
            <a:spLocks noChangeArrowheads="1"/>
          </p:cNvSpPr>
          <p:nvPr/>
        </p:nvSpPr>
        <p:spPr bwMode="auto">
          <a:xfrm>
            <a:off x="2743200" y="3810000"/>
            <a:ext cx="38576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eaLnBrk="1" hangingPunct="1"/>
            <a:r>
              <a:rPr lang="en-US" sz="2800">
                <a:solidFill>
                  <a:srgbClr val="FF0000"/>
                </a:solidFill>
              </a:rPr>
              <a:t>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381000" y="-304800"/>
            <a:ext cx="8519160" cy="1600200"/>
          </a:xfrm>
        </p:spPr>
        <p:txBody>
          <a:bodyPr/>
          <a:lstStyle/>
          <a:p>
            <a:pPr>
              <a:defRPr/>
            </a:pPr>
            <a:r>
              <a:rPr lang="en-US" dirty="0" smtClean="0"/>
              <a:t>Deposition in Valleys</a:t>
            </a:r>
          </a:p>
        </p:txBody>
      </p:sp>
      <p:sp>
        <p:nvSpPr>
          <p:cNvPr id="54275" name="Rectangle 3"/>
          <p:cNvSpPr>
            <a:spLocks noGrp="1" noChangeArrowheads="1"/>
          </p:cNvSpPr>
          <p:nvPr>
            <p:ph idx="1"/>
          </p:nvPr>
        </p:nvSpPr>
        <p:spPr>
          <a:xfrm>
            <a:off x="1752600" y="1295400"/>
            <a:ext cx="5852160" cy="3886200"/>
          </a:xfrm>
        </p:spPr>
        <p:txBody>
          <a:bodyPr>
            <a:normAutofit/>
          </a:bodyPr>
          <a:lstStyle/>
          <a:p>
            <a:pPr>
              <a:defRPr/>
            </a:pPr>
            <a:r>
              <a:rPr lang="en-US" sz="2800" b="1" u="sng" dirty="0" smtClean="0"/>
              <a:t>Alluvium is collected in the bottom of the </a:t>
            </a:r>
            <a:r>
              <a:rPr lang="en-US" sz="2800" b="1" u="sng" dirty="0" smtClean="0"/>
              <a:t>valley</a:t>
            </a:r>
          </a:p>
          <a:p>
            <a:pPr>
              <a:defRPr/>
            </a:pPr>
            <a:endParaRPr lang="en-US" sz="2800" dirty="0" smtClean="0"/>
          </a:p>
          <a:p>
            <a:pPr>
              <a:defRPr/>
            </a:pPr>
            <a:r>
              <a:rPr lang="en-US" sz="2800" dirty="0" smtClean="0"/>
              <a:t>This </a:t>
            </a:r>
            <a:r>
              <a:rPr lang="en-US" sz="2800" b="1" dirty="0" smtClean="0"/>
              <a:t>alluvium</a:t>
            </a:r>
            <a:r>
              <a:rPr lang="en-US" sz="2800" dirty="0" smtClean="0"/>
              <a:t> is call </a:t>
            </a:r>
            <a:r>
              <a:rPr lang="en-US" sz="2800" u="sng" dirty="0" smtClean="0"/>
              <a:t>aggradation</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57200" y="-457200"/>
            <a:ext cx="8519160" cy="1600200"/>
          </a:xfrm>
        </p:spPr>
        <p:txBody>
          <a:bodyPr/>
          <a:lstStyle/>
          <a:p>
            <a:pPr>
              <a:defRPr/>
            </a:pPr>
            <a:r>
              <a:rPr lang="en-US" dirty="0" smtClean="0"/>
              <a:t>Floodplains</a:t>
            </a:r>
          </a:p>
        </p:txBody>
      </p:sp>
      <p:sp>
        <p:nvSpPr>
          <p:cNvPr id="56323" name="Rectangle 3"/>
          <p:cNvSpPr>
            <a:spLocks noGrp="1" noChangeArrowheads="1"/>
          </p:cNvSpPr>
          <p:nvPr>
            <p:ph idx="1"/>
          </p:nvPr>
        </p:nvSpPr>
        <p:spPr>
          <a:xfrm>
            <a:off x="533400" y="1066800"/>
            <a:ext cx="8077200" cy="5257800"/>
          </a:xfrm>
        </p:spPr>
        <p:txBody>
          <a:bodyPr>
            <a:noAutofit/>
          </a:bodyPr>
          <a:lstStyle/>
          <a:p>
            <a:pPr>
              <a:defRPr/>
            </a:pPr>
            <a:r>
              <a:rPr lang="en-US" sz="2000" b="1" u="sng" dirty="0" smtClean="0"/>
              <a:t>A low lying, nearly flat alluvial valley floor that is periodically inundated with flood waters.  Often formed where a meandering stream flows across a wide nearly level valley </a:t>
            </a:r>
            <a:r>
              <a:rPr lang="en-US" sz="2000" b="1" u="sng" dirty="0" smtClean="0"/>
              <a:t>floor</a:t>
            </a:r>
          </a:p>
          <a:p>
            <a:pPr>
              <a:defRPr/>
            </a:pPr>
            <a:endParaRPr lang="en-US" sz="2000" dirty="0"/>
          </a:p>
          <a:p>
            <a:pPr>
              <a:defRPr/>
            </a:pPr>
            <a:r>
              <a:rPr lang="en-US" sz="2000" b="1" u="sng" dirty="0" smtClean="0"/>
              <a:t>Landforms</a:t>
            </a:r>
          </a:p>
          <a:p>
            <a:pPr lvl="1">
              <a:lnSpc>
                <a:spcPct val="80000"/>
              </a:lnSpc>
              <a:buClr>
                <a:srgbClr val="AD0101"/>
              </a:buClr>
              <a:defRPr/>
            </a:pPr>
            <a:r>
              <a:rPr lang="en-US" sz="2000" b="1" dirty="0">
                <a:solidFill>
                  <a:srgbClr val="303030"/>
                </a:solidFill>
              </a:rPr>
              <a:t>Floodplain</a:t>
            </a:r>
            <a:r>
              <a:rPr lang="en-US" sz="2000" dirty="0">
                <a:solidFill>
                  <a:srgbClr val="303030"/>
                </a:solidFill>
              </a:rPr>
              <a:t> – entire floor of the flatland that floods</a:t>
            </a:r>
          </a:p>
          <a:p>
            <a:pPr lvl="1">
              <a:lnSpc>
                <a:spcPct val="80000"/>
              </a:lnSpc>
              <a:buClr>
                <a:srgbClr val="AD0101"/>
              </a:buClr>
              <a:defRPr/>
            </a:pPr>
            <a:r>
              <a:rPr lang="en-US" sz="2000" b="1" dirty="0">
                <a:solidFill>
                  <a:srgbClr val="303030"/>
                </a:solidFill>
              </a:rPr>
              <a:t>Bluffs </a:t>
            </a:r>
            <a:r>
              <a:rPr lang="en-US" sz="2000" dirty="0">
                <a:solidFill>
                  <a:srgbClr val="303030"/>
                </a:solidFill>
              </a:rPr>
              <a:t>– outer limit of lateral erosion and undercutting where the flat terrain abruptly changes to a line</a:t>
            </a:r>
          </a:p>
          <a:p>
            <a:pPr lvl="1">
              <a:lnSpc>
                <a:spcPct val="80000"/>
              </a:lnSpc>
              <a:buClr>
                <a:srgbClr val="AD0101"/>
              </a:buClr>
              <a:defRPr/>
            </a:pPr>
            <a:r>
              <a:rPr lang="en-US" sz="2000" b="1" dirty="0">
                <a:solidFill>
                  <a:srgbClr val="303030"/>
                </a:solidFill>
              </a:rPr>
              <a:t>Cutoff meander </a:t>
            </a:r>
            <a:r>
              <a:rPr lang="en-US" sz="2000" dirty="0">
                <a:solidFill>
                  <a:srgbClr val="303030"/>
                </a:solidFill>
              </a:rPr>
              <a:t>– a loop is short-circuited as a stream cuts a new channel across its neck and starts meandering again – leaving the old meander loop</a:t>
            </a:r>
          </a:p>
          <a:p>
            <a:pPr lvl="1">
              <a:lnSpc>
                <a:spcPct val="80000"/>
              </a:lnSpc>
              <a:buClr>
                <a:srgbClr val="AD0101"/>
              </a:buClr>
              <a:defRPr/>
            </a:pPr>
            <a:r>
              <a:rPr lang="en-US" sz="2000" b="1" dirty="0">
                <a:solidFill>
                  <a:srgbClr val="303030"/>
                </a:solidFill>
              </a:rPr>
              <a:t>Oxbow lake </a:t>
            </a:r>
            <a:r>
              <a:rPr lang="en-US" sz="2000" dirty="0">
                <a:solidFill>
                  <a:srgbClr val="303030"/>
                </a:solidFill>
              </a:rPr>
              <a:t>– the old meander loop</a:t>
            </a:r>
          </a:p>
          <a:p>
            <a:pPr lvl="1">
              <a:lnSpc>
                <a:spcPct val="80000"/>
              </a:lnSpc>
              <a:buClr>
                <a:srgbClr val="AD0101"/>
              </a:buClr>
              <a:defRPr/>
            </a:pPr>
            <a:r>
              <a:rPr lang="en-US" sz="2000" b="1" dirty="0">
                <a:solidFill>
                  <a:srgbClr val="303030"/>
                </a:solidFill>
              </a:rPr>
              <a:t>Oxbow swamp </a:t>
            </a:r>
            <a:r>
              <a:rPr lang="en-US" sz="2000" dirty="0">
                <a:solidFill>
                  <a:srgbClr val="303030"/>
                </a:solidFill>
              </a:rPr>
              <a:t>– the oxbow lake as it fills with vegetation</a:t>
            </a:r>
          </a:p>
          <a:p>
            <a:pPr lvl="1">
              <a:lnSpc>
                <a:spcPct val="80000"/>
              </a:lnSpc>
              <a:buClr>
                <a:srgbClr val="AD0101"/>
              </a:buClr>
              <a:defRPr/>
            </a:pPr>
            <a:r>
              <a:rPr lang="en-US" sz="2000" b="1" dirty="0">
                <a:solidFill>
                  <a:srgbClr val="303030"/>
                </a:solidFill>
              </a:rPr>
              <a:t>Meander scars </a:t>
            </a:r>
            <a:r>
              <a:rPr lang="en-US" sz="2000" dirty="0">
                <a:solidFill>
                  <a:srgbClr val="303030"/>
                </a:solidFill>
              </a:rPr>
              <a:t>– as vegetation grows over the cutoff meanders and oxbow lakes leaving only </a:t>
            </a:r>
            <a:r>
              <a:rPr lang="en-US" sz="2000" dirty="0" smtClean="0">
                <a:solidFill>
                  <a:srgbClr val="303030"/>
                </a:solidFill>
              </a:rPr>
              <a:t>scars</a:t>
            </a:r>
            <a:endParaRPr lang="en-US" sz="2000" dirty="0">
              <a:solidFill>
                <a:srgbClr val="303030"/>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533400"/>
            <a:ext cx="7467600"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381000" y="-381000"/>
            <a:ext cx="8519160" cy="1600200"/>
          </a:xfrm>
        </p:spPr>
        <p:txBody>
          <a:bodyPr/>
          <a:lstStyle/>
          <a:p>
            <a:pPr>
              <a:defRPr/>
            </a:pPr>
            <a:r>
              <a:rPr lang="en-US" sz="4000" dirty="0" smtClean="0"/>
              <a:t>Modifying Rivers for Flood Control</a:t>
            </a:r>
          </a:p>
        </p:txBody>
      </p:sp>
      <p:sp>
        <p:nvSpPr>
          <p:cNvPr id="60419" name="Rectangle 3"/>
          <p:cNvSpPr>
            <a:spLocks noGrp="1" noChangeArrowheads="1"/>
          </p:cNvSpPr>
          <p:nvPr>
            <p:ph idx="1"/>
          </p:nvPr>
        </p:nvSpPr>
        <p:spPr>
          <a:xfrm>
            <a:off x="457200" y="762000"/>
            <a:ext cx="8153400" cy="2514600"/>
          </a:xfrm>
        </p:spPr>
        <p:txBody>
          <a:bodyPr>
            <a:normAutofit/>
          </a:bodyPr>
          <a:lstStyle/>
          <a:p>
            <a:pPr>
              <a:defRPr/>
            </a:pPr>
            <a:r>
              <a:rPr lang="en-US" dirty="0" smtClean="0"/>
              <a:t>Use of Dams, artificial levees, and overflow floodways</a:t>
            </a:r>
            <a:r>
              <a:rPr lang="en-US" dirty="0" smtClean="0"/>
              <a:t>.</a:t>
            </a:r>
          </a:p>
          <a:p>
            <a:pPr>
              <a:defRPr/>
            </a:pPr>
            <a:r>
              <a:rPr lang="en-US" dirty="0" smtClean="0"/>
              <a:t>Flood </a:t>
            </a:r>
            <a:r>
              <a:rPr lang="en-US" dirty="0" smtClean="0"/>
              <a:t>control on the Mississippi and its delta a good example</a:t>
            </a:r>
          </a:p>
          <a:p>
            <a:pPr lvl="1">
              <a:defRPr/>
            </a:pPr>
            <a:r>
              <a:rPr lang="en-US" sz="2400" dirty="0" smtClean="0"/>
              <a:t>The delta of the Mississippi is a “Birds-foot delta”</a:t>
            </a:r>
          </a:p>
        </p:txBody>
      </p:sp>
      <p:pic>
        <p:nvPicPr>
          <p:cNvPr id="4301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3048000"/>
            <a:ext cx="7315200" cy="298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xfrm>
            <a:off x="1066800" y="28353"/>
            <a:ext cx="6934200" cy="1143000"/>
          </a:xfrm>
        </p:spPr>
        <p:txBody>
          <a:bodyPr/>
          <a:lstStyle/>
          <a:p>
            <a:pPr>
              <a:defRPr/>
            </a:pPr>
            <a:r>
              <a:rPr lang="en-US" dirty="0" smtClean="0"/>
              <a:t>Stream Rejuvenation </a:t>
            </a:r>
          </a:p>
        </p:txBody>
      </p:sp>
      <p:sp>
        <p:nvSpPr>
          <p:cNvPr id="62467" name="Rectangle 3"/>
          <p:cNvSpPr>
            <a:spLocks noGrp="1" noChangeArrowheads="1"/>
          </p:cNvSpPr>
          <p:nvPr>
            <p:ph idx="1"/>
          </p:nvPr>
        </p:nvSpPr>
        <p:spPr>
          <a:xfrm>
            <a:off x="762000" y="914400"/>
            <a:ext cx="7924800" cy="5562600"/>
          </a:xfrm>
        </p:spPr>
        <p:txBody>
          <a:bodyPr>
            <a:normAutofit/>
          </a:bodyPr>
          <a:lstStyle/>
          <a:p>
            <a:pPr>
              <a:lnSpc>
                <a:spcPct val="80000"/>
              </a:lnSpc>
              <a:defRPr/>
            </a:pPr>
            <a:r>
              <a:rPr lang="en-US" b="1" dirty="0" smtClean="0"/>
              <a:t>Where a stream has large flood plains, </a:t>
            </a:r>
            <a:r>
              <a:rPr lang="en-US" b="1" dirty="0" smtClean="0"/>
              <a:t>it is mature when there has been</a:t>
            </a:r>
            <a:endParaRPr lang="en-US" b="1" dirty="0" smtClean="0"/>
          </a:p>
          <a:p>
            <a:pPr lvl="1">
              <a:lnSpc>
                <a:spcPct val="80000"/>
              </a:lnSpc>
              <a:defRPr/>
            </a:pPr>
            <a:r>
              <a:rPr lang="en-US" sz="2400" u="sng" dirty="0" smtClean="0"/>
              <a:t>Tectonic uplift</a:t>
            </a:r>
          </a:p>
          <a:p>
            <a:pPr lvl="1">
              <a:lnSpc>
                <a:spcPct val="80000"/>
              </a:lnSpc>
              <a:defRPr/>
            </a:pPr>
            <a:r>
              <a:rPr lang="en-US" sz="2400" u="sng" dirty="0" smtClean="0"/>
              <a:t>River begins to down cut the original floodplain</a:t>
            </a:r>
          </a:p>
          <a:p>
            <a:pPr lvl="1">
              <a:lnSpc>
                <a:spcPct val="80000"/>
              </a:lnSpc>
              <a:defRPr/>
            </a:pPr>
            <a:r>
              <a:rPr lang="en-US" sz="2400" u="sng" dirty="0" smtClean="0"/>
              <a:t>After lift- river again widens out a floodplain</a:t>
            </a:r>
          </a:p>
          <a:p>
            <a:pPr lvl="1">
              <a:lnSpc>
                <a:spcPct val="80000"/>
              </a:lnSpc>
              <a:defRPr/>
            </a:pPr>
            <a:r>
              <a:rPr lang="en-US" sz="2400" u="sng" dirty="0" smtClean="0"/>
              <a:t>Leaving remnants of the original valley floor as “Stream Terraces</a:t>
            </a:r>
            <a:r>
              <a:rPr lang="en-US" sz="2400" dirty="0" smtClean="0"/>
              <a:t>”</a:t>
            </a:r>
          </a:p>
          <a:p>
            <a:pPr lvl="1">
              <a:lnSpc>
                <a:spcPct val="80000"/>
              </a:lnSpc>
              <a:defRPr/>
            </a:pPr>
            <a:endParaRPr lang="en-US" sz="2400" dirty="0" smtClean="0"/>
          </a:p>
          <a:p>
            <a:pPr>
              <a:lnSpc>
                <a:spcPct val="80000"/>
              </a:lnSpc>
              <a:defRPr/>
            </a:pPr>
            <a:r>
              <a:rPr lang="en-US" b="1" u="sng" dirty="0" smtClean="0"/>
              <a:t>Entrenched Meanders </a:t>
            </a:r>
            <a:r>
              <a:rPr lang="en-US" dirty="0" smtClean="0"/>
              <a:t>– </a:t>
            </a:r>
            <a:r>
              <a:rPr lang="en-US" u="sng" dirty="0" smtClean="0"/>
              <a:t>topographic features are formed when an area containing a meandering stream is uplifted and the steam incises </a:t>
            </a:r>
            <a:r>
              <a:rPr lang="en-US" u="sng" dirty="0" smtClean="0"/>
              <a:t>downward </a:t>
            </a:r>
            <a:endParaRPr lang="en-US" u="sng" dirty="0" smtClean="0"/>
          </a:p>
          <a:p>
            <a:pPr lvl="1">
              <a:lnSpc>
                <a:spcPct val="80000"/>
              </a:lnSpc>
              <a:defRPr/>
            </a:pPr>
            <a:r>
              <a:rPr lang="en-US" sz="2400" dirty="0" smtClean="0"/>
              <a:t>Canyonlands a good example</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5613" y="1295400"/>
            <a:ext cx="7494587"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C:\Users\Cindy\Desktop\class\jpg\Fig16-41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2372" y="533400"/>
            <a:ext cx="7010400" cy="56034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143000" y="0"/>
            <a:ext cx="6934200" cy="1143000"/>
          </a:xfrm>
        </p:spPr>
        <p:txBody>
          <a:bodyPr/>
          <a:lstStyle/>
          <a:p>
            <a:pPr>
              <a:defRPr/>
            </a:pPr>
            <a:r>
              <a:rPr lang="en-US" dirty="0" smtClean="0"/>
              <a:t>Drainage Basins</a:t>
            </a:r>
            <a:endParaRPr lang="en-US" dirty="0"/>
          </a:p>
        </p:txBody>
      </p:sp>
      <p:sp>
        <p:nvSpPr>
          <p:cNvPr id="3" name="Text Placeholder 2"/>
          <p:cNvSpPr>
            <a:spLocks noGrp="1"/>
          </p:cNvSpPr>
          <p:nvPr>
            <p:ph type="body" idx="4294967295"/>
          </p:nvPr>
        </p:nvSpPr>
        <p:spPr>
          <a:xfrm>
            <a:off x="1219200" y="1371600"/>
            <a:ext cx="6858000" cy="4530725"/>
          </a:xfrm>
        </p:spPr>
        <p:txBody>
          <a:bodyPr>
            <a:noAutofit/>
          </a:bodyPr>
          <a:lstStyle/>
          <a:p>
            <a:pPr>
              <a:defRPr/>
            </a:pPr>
            <a:r>
              <a:rPr lang="en-US" b="1" u="sng" dirty="0" smtClean="0"/>
              <a:t>Watersheds</a:t>
            </a:r>
            <a:r>
              <a:rPr lang="en-US" dirty="0" smtClean="0"/>
              <a:t> – </a:t>
            </a:r>
            <a:r>
              <a:rPr lang="en-US" b="1" dirty="0" smtClean="0"/>
              <a:t>an area that contributes overland flow and groundwater to a stream.  </a:t>
            </a:r>
            <a:endParaRPr lang="en-US" b="1" dirty="0" smtClean="0"/>
          </a:p>
          <a:p>
            <a:pPr>
              <a:defRPr/>
            </a:pPr>
            <a:endParaRPr lang="en-US" sz="1400" dirty="0" smtClean="0"/>
          </a:p>
          <a:p>
            <a:pPr lvl="1">
              <a:defRPr/>
            </a:pPr>
            <a:r>
              <a:rPr lang="en-US" sz="2400" u="sng" dirty="0" smtClean="0"/>
              <a:t>Consists of  a stream’s valley bottom, valley sides, and those portions of the surrounding interfluves that drain toward the </a:t>
            </a:r>
            <a:r>
              <a:rPr lang="en-US" sz="2400" u="sng" dirty="0" smtClean="0"/>
              <a:t>valley</a:t>
            </a:r>
          </a:p>
          <a:p>
            <a:pPr lvl="1">
              <a:defRPr/>
            </a:pPr>
            <a:endParaRPr lang="en-US" sz="1400" dirty="0" smtClean="0"/>
          </a:p>
          <a:p>
            <a:pPr lvl="1">
              <a:defRPr/>
            </a:pPr>
            <a:r>
              <a:rPr lang="en-US" sz="2400" u="sng" dirty="0" smtClean="0"/>
              <a:t>Terminates at the drainage divide, the line of separation between runoff that descends in the direction of the drainage basin in question and the runoff that goes toward an adjacent basin</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1219200" y="-152400"/>
            <a:ext cx="6934200" cy="1143000"/>
          </a:xfrm>
        </p:spPr>
        <p:txBody>
          <a:bodyPr>
            <a:normAutofit fontScale="90000"/>
          </a:bodyPr>
          <a:lstStyle/>
          <a:p>
            <a:pPr>
              <a:defRPr/>
            </a:pPr>
            <a:r>
              <a:rPr lang="en-US" sz="4000" dirty="0" smtClean="0"/>
              <a:t>Theories of Landform Development</a:t>
            </a:r>
          </a:p>
        </p:txBody>
      </p:sp>
      <p:sp>
        <p:nvSpPr>
          <p:cNvPr id="64515" name="Rectangle 3"/>
          <p:cNvSpPr>
            <a:spLocks noGrp="1" noChangeArrowheads="1"/>
          </p:cNvSpPr>
          <p:nvPr>
            <p:ph idx="1"/>
          </p:nvPr>
        </p:nvSpPr>
        <p:spPr>
          <a:xfrm>
            <a:off x="685800" y="990600"/>
            <a:ext cx="8077200" cy="5638800"/>
          </a:xfrm>
        </p:spPr>
        <p:txBody>
          <a:bodyPr/>
          <a:lstStyle/>
          <a:p>
            <a:pPr>
              <a:lnSpc>
                <a:spcPct val="90000"/>
              </a:lnSpc>
              <a:defRPr/>
            </a:pPr>
            <a:r>
              <a:rPr lang="en-US" sz="2000" b="1" u="sng" dirty="0" smtClean="0"/>
              <a:t>Davis Geomorphic Cycle </a:t>
            </a:r>
            <a:r>
              <a:rPr lang="en-US" sz="2000" dirty="0" smtClean="0"/>
              <a:t>– developed in the early 1900’s</a:t>
            </a:r>
          </a:p>
          <a:p>
            <a:pPr lvl="1">
              <a:lnSpc>
                <a:spcPct val="90000"/>
              </a:lnSpc>
              <a:defRPr/>
            </a:pPr>
            <a:r>
              <a:rPr lang="en-US" sz="2000" b="1" u="sng" dirty="0" smtClean="0"/>
              <a:t>Cycle of Erosion</a:t>
            </a:r>
          </a:p>
          <a:p>
            <a:pPr lvl="2">
              <a:lnSpc>
                <a:spcPct val="90000"/>
              </a:lnSpc>
              <a:defRPr/>
            </a:pPr>
            <a:r>
              <a:rPr lang="en-US" b="1" dirty="0" smtClean="0"/>
              <a:t>Youth</a:t>
            </a:r>
            <a:r>
              <a:rPr lang="en-US" dirty="0" smtClean="0"/>
              <a:t>- streams become established and a drainage pattern begins to take place</a:t>
            </a:r>
          </a:p>
          <a:p>
            <a:pPr lvl="2">
              <a:lnSpc>
                <a:spcPct val="90000"/>
              </a:lnSpc>
              <a:defRPr/>
            </a:pPr>
            <a:r>
              <a:rPr lang="en-US" b="1" dirty="0" smtClean="0"/>
              <a:t>Maturity</a:t>
            </a:r>
            <a:r>
              <a:rPr lang="en-US" dirty="0" smtClean="0"/>
              <a:t> – the main stream approach equilibrium condition having worn away falls and rapids developing smooth profiles</a:t>
            </a:r>
          </a:p>
          <a:p>
            <a:pPr lvl="2">
              <a:lnSpc>
                <a:spcPct val="90000"/>
              </a:lnSpc>
              <a:defRPr/>
            </a:pPr>
            <a:r>
              <a:rPr lang="en-US" b="1" dirty="0" smtClean="0"/>
              <a:t>Old age </a:t>
            </a:r>
            <a:r>
              <a:rPr lang="en-US" dirty="0" smtClean="0"/>
              <a:t>– over long periods- erosion reduces the entire landscape to near base level – sloping land dominated by extensive flood plains</a:t>
            </a:r>
          </a:p>
          <a:p>
            <a:pPr lvl="2">
              <a:lnSpc>
                <a:spcPct val="90000"/>
              </a:lnSpc>
              <a:defRPr/>
            </a:pPr>
            <a:r>
              <a:rPr lang="en-US" b="1" dirty="0" smtClean="0"/>
              <a:t>Rejuvenation</a:t>
            </a:r>
            <a:r>
              <a:rPr lang="en-US" dirty="0" smtClean="0"/>
              <a:t> – uplift happens during any cycle starting the whole process </a:t>
            </a:r>
            <a:r>
              <a:rPr lang="en-US" dirty="0" smtClean="0"/>
              <a:t>again</a:t>
            </a:r>
          </a:p>
          <a:p>
            <a:pPr lvl="0">
              <a:lnSpc>
                <a:spcPct val="90000"/>
              </a:lnSpc>
              <a:buClr>
                <a:srgbClr val="AD0101"/>
              </a:buClr>
              <a:defRPr/>
            </a:pPr>
            <a:r>
              <a:rPr lang="en-US" sz="2000" b="1" u="sng" dirty="0">
                <a:solidFill>
                  <a:srgbClr val="303030"/>
                </a:solidFill>
              </a:rPr>
              <a:t>Penck’s theory of Crustal change and slope development</a:t>
            </a:r>
          </a:p>
          <a:p>
            <a:pPr lvl="1">
              <a:lnSpc>
                <a:spcPct val="90000"/>
              </a:lnSpc>
              <a:buClr>
                <a:srgbClr val="AD0101"/>
              </a:buClr>
              <a:defRPr/>
            </a:pPr>
            <a:r>
              <a:rPr lang="en-US" sz="2000" u="sng" dirty="0">
                <a:solidFill>
                  <a:srgbClr val="303030"/>
                </a:solidFill>
              </a:rPr>
              <a:t>Theorized parallel retreat instead of slope reduction</a:t>
            </a:r>
            <a:r>
              <a:rPr lang="en-US" sz="2000" dirty="0">
                <a:solidFill>
                  <a:srgbClr val="303030"/>
                </a:solidFill>
              </a:rPr>
              <a:t>.  </a:t>
            </a:r>
          </a:p>
          <a:p>
            <a:pPr lvl="0">
              <a:lnSpc>
                <a:spcPct val="90000"/>
              </a:lnSpc>
              <a:buClr>
                <a:srgbClr val="AD0101"/>
              </a:buClr>
              <a:defRPr/>
            </a:pPr>
            <a:r>
              <a:rPr lang="en-US" sz="2000" b="1" u="sng" dirty="0">
                <a:solidFill>
                  <a:srgbClr val="303030"/>
                </a:solidFill>
              </a:rPr>
              <a:t>Equilibrium Theory – accepted over the last 4 decades </a:t>
            </a:r>
          </a:p>
          <a:p>
            <a:pPr lvl="1">
              <a:lnSpc>
                <a:spcPct val="90000"/>
              </a:lnSpc>
              <a:buClr>
                <a:srgbClr val="AD0101"/>
              </a:buClr>
              <a:defRPr/>
            </a:pPr>
            <a:r>
              <a:rPr lang="en-US" sz="2000" b="1" dirty="0">
                <a:solidFill>
                  <a:srgbClr val="303030"/>
                </a:solidFill>
              </a:rPr>
              <a:t>Erosion reduces relief about as fast as uplift rises the land- elevations of the mountains remains essentially constant overtime</a:t>
            </a:r>
          </a:p>
          <a:p>
            <a:pPr lvl="2">
              <a:lnSpc>
                <a:spcPct val="90000"/>
              </a:lnSpc>
              <a:defRPr/>
            </a:pPr>
            <a:endParaRPr lang="en-US" dirty="0" smtClean="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609600"/>
            <a:ext cx="4267200" cy="5462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6814" y="838200"/>
            <a:ext cx="7683750"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990600" y="-24809"/>
            <a:ext cx="6934200" cy="1143000"/>
          </a:xfrm>
        </p:spPr>
        <p:txBody>
          <a:bodyPr/>
          <a:lstStyle/>
          <a:p>
            <a:pPr>
              <a:defRPr/>
            </a:pPr>
            <a:r>
              <a:rPr lang="en-US" dirty="0" smtClean="0"/>
              <a:t>Utah Watersheds</a:t>
            </a:r>
          </a:p>
        </p:txBody>
      </p:sp>
      <p:pic>
        <p:nvPicPr>
          <p:cNvPr id="7171" name="Picture 4" descr="watershed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19200" y="1371600"/>
            <a:ext cx="6858000" cy="4675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7200" y="76200"/>
            <a:ext cx="8519160" cy="1600200"/>
          </a:xfrm>
        </p:spPr>
        <p:txBody>
          <a:bodyPr>
            <a:normAutofit/>
          </a:bodyPr>
          <a:lstStyle/>
          <a:p>
            <a:pPr>
              <a:defRPr/>
            </a:pPr>
            <a:r>
              <a:rPr lang="en-US" sz="4000" dirty="0" smtClean="0"/>
              <a:t>Salt Lake County Watersheds and Stream Orders</a:t>
            </a:r>
          </a:p>
        </p:txBody>
      </p:sp>
      <p:pic>
        <p:nvPicPr>
          <p:cNvPr id="8195" name="Picture 4" descr="stream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43000" y="1752600"/>
            <a:ext cx="670560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295400" y="76200"/>
            <a:ext cx="6934200" cy="1143000"/>
          </a:xfrm>
        </p:spPr>
        <p:txBody>
          <a:bodyPr/>
          <a:lstStyle/>
          <a:p>
            <a:pPr>
              <a:defRPr/>
            </a:pPr>
            <a:r>
              <a:rPr lang="en-US" dirty="0" smtClean="0"/>
              <a:t>Stream Orders</a:t>
            </a:r>
            <a:endParaRPr lang="en-US" dirty="0"/>
          </a:p>
        </p:txBody>
      </p:sp>
      <p:sp>
        <p:nvSpPr>
          <p:cNvPr id="3" name="Text Placeholder 2"/>
          <p:cNvSpPr>
            <a:spLocks noGrp="1"/>
          </p:cNvSpPr>
          <p:nvPr>
            <p:ph type="body" idx="4294967295"/>
          </p:nvPr>
        </p:nvSpPr>
        <p:spPr>
          <a:xfrm>
            <a:off x="838200" y="1447800"/>
            <a:ext cx="7315200" cy="4724400"/>
          </a:xfrm>
        </p:spPr>
        <p:txBody>
          <a:bodyPr>
            <a:noAutofit/>
          </a:bodyPr>
          <a:lstStyle/>
          <a:p>
            <a:pPr>
              <a:lnSpc>
                <a:spcPct val="90000"/>
              </a:lnSpc>
              <a:defRPr/>
            </a:pPr>
            <a:r>
              <a:rPr lang="en-US" b="1" u="sng" dirty="0" smtClean="0"/>
              <a:t>A systematic relationship of how smaller streams merge into larger streams as the water moves down the drainage basin</a:t>
            </a:r>
            <a:r>
              <a:rPr lang="en-US" dirty="0" smtClean="0"/>
              <a:t>.</a:t>
            </a:r>
          </a:p>
          <a:p>
            <a:pPr lvl="1">
              <a:lnSpc>
                <a:spcPct val="90000"/>
              </a:lnSpc>
              <a:defRPr/>
            </a:pPr>
            <a:r>
              <a:rPr lang="en-US" sz="2400" b="1" dirty="0" smtClean="0"/>
              <a:t>First-order stream- </a:t>
            </a:r>
            <a:r>
              <a:rPr lang="en-US" sz="2400" u="sng" dirty="0" smtClean="0"/>
              <a:t>smallest unit in the system</a:t>
            </a:r>
            <a:r>
              <a:rPr lang="en-US" sz="2400" dirty="0" smtClean="0"/>
              <a:t>, one without tributaries</a:t>
            </a:r>
          </a:p>
          <a:p>
            <a:pPr lvl="1">
              <a:lnSpc>
                <a:spcPct val="90000"/>
              </a:lnSpc>
              <a:defRPr/>
            </a:pPr>
            <a:r>
              <a:rPr lang="en-US" sz="2400" b="1" dirty="0" smtClean="0"/>
              <a:t>Second-order stream- </a:t>
            </a:r>
            <a:r>
              <a:rPr lang="en-US" sz="2400" u="sng" dirty="0" smtClean="0"/>
              <a:t>when two first order streams </a:t>
            </a:r>
            <a:r>
              <a:rPr lang="en-US" sz="2400" dirty="0" smtClean="0"/>
              <a:t>merge into a larger stream</a:t>
            </a:r>
          </a:p>
          <a:p>
            <a:pPr lvl="1">
              <a:lnSpc>
                <a:spcPct val="90000"/>
              </a:lnSpc>
              <a:defRPr/>
            </a:pPr>
            <a:r>
              <a:rPr lang="en-US" sz="2400" b="1" dirty="0" smtClean="0"/>
              <a:t>Third-order stream </a:t>
            </a:r>
            <a:r>
              <a:rPr lang="en-US" sz="2400" dirty="0" smtClean="0"/>
              <a:t>– </a:t>
            </a:r>
            <a:r>
              <a:rPr lang="en-US" sz="2400" u="sng" dirty="0" smtClean="0"/>
              <a:t>the confluence of two second-order streams</a:t>
            </a:r>
          </a:p>
          <a:p>
            <a:pPr>
              <a:lnSpc>
                <a:spcPct val="90000"/>
              </a:lnSpc>
              <a:defRPr/>
            </a:pPr>
            <a:r>
              <a:rPr lang="en-US" dirty="0" smtClean="0"/>
              <a:t>The </a:t>
            </a:r>
            <a:r>
              <a:rPr lang="en-US" u="sng" dirty="0" smtClean="0"/>
              <a:t>joining of a lower-order stream with a higher-order stream does not increase the order below the junction</a:t>
            </a:r>
            <a:r>
              <a:rPr lang="en-US" dirty="0" smtClean="0"/>
              <a:t>.</a:t>
            </a:r>
          </a:p>
          <a:p>
            <a:pPr>
              <a:lnSpc>
                <a:spcPct val="90000"/>
              </a:lnSpc>
              <a:defRPr/>
            </a:pPr>
            <a:r>
              <a:rPr lang="en-US" dirty="0" smtClean="0"/>
              <a:t>Only the </a:t>
            </a:r>
            <a:r>
              <a:rPr lang="en-US" u="sng" dirty="0" smtClean="0"/>
              <a:t>conjunction of two of the same order streams increases the order of the new stream</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770860"/>
            <a:ext cx="7872873" cy="510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4422</TotalTime>
  <Words>1757</Words>
  <Application>Microsoft Office PowerPoint</Application>
  <PresentationFormat>On-screen Show (4:3)</PresentationFormat>
  <Paragraphs>170</Paragraphs>
  <Slides>41</Slides>
  <Notes>2</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41</vt:i4>
      </vt:variant>
    </vt:vector>
  </HeadingPairs>
  <TitlesOfParts>
    <vt:vector size="47" baseType="lpstr">
      <vt:lpstr>Arial</vt:lpstr>
      <vt:lpstr>Times New Roman</vt:lpstr>
      <vt:lpstr>Wingdings</vt:lpstr>
      <vt:lpstr>Calibri</vt:lpstr>
      <vt:lpstr>Custom Design</vt:lpstr>
      <vt:lpstr>NewsPrint</vt:lpstr>
      <vt:lpstr>The Fluvial Processes</vt:lpstr>
      <vt:lpstr>Streams and Stream Systems</vt:lpstr>
      <vt:lpstr>PowerPoint Presentation</vt:lpstr>
      <vt:lpstr>Drainage Basins</vt:lpstr>
      <vt:lpstr>PowerPoint Presentation</vt:lpstr>
      <vt:lpstr>Utah Watersheds</vt:lpstr>
      <vt:lpstr>Salt Lake County Watersheds and Stream Orders</vt:lpstr>
      <vt:lpstr>Stream Orders</vt:lpstr>
      <vt:lpstr>PowerPoint Presentation</vt:lpstr>
      <vt:lpstr>Fluvial Erosion and Deposition</vt:lpstr>
      <vt:lpstr>PowerPoint Presentation</vt:lpstr>
      <vt:lpstr>Fluvial Erosion and Deposition</vt:lpstr>
      <vt:lpstr>PowerPoint Presentation</vt:lpstr>
      <vt:lpstr>Erosion by Stream Flow</vt:lpstr>
      <vt:lpstr>Transportation</vt:lpstr>
      <vt:lpstr>PowerPoint Presentation</vt:lpstr>
      <vt:lpstr>Transportation</vt:lpstr>
      <vt:lpstr>Deposition</vt:lpstr>
      <vt:lpstr>PowerPoint Presentation</vt:lpstr>
      <vt:lpstr>Role of Floods</vt:lpstr>
      <vt:lpstr>Stream Channels</vt:lpstr>
      <vt:lpstr>Stream Channel Patterns</vt:lpstr>
      <vt:lpstr>PowerPoint Presentation</vt:lpstr>
      <vt:lpstr>Structural Relations</vt:lpstr>
      <vt:lpstr>Stream Drainage Patterns</vt:lpstr>
      <vt:lpstr>PowerPoint Presentation</vt:lpstr>
      <vt:lpstr>Shaping and Reshaping of Valleys</vt:lpstr>
      <vt:lpstr>PowerPoint Presentation</vt:lpstr>
      <vt:lpstr>Valley Deepening</vt:lpstr>
      <vt:lpstr>Valley Widening</vt:lpstr>
      <vt:lpstr>Valley Lengthening </vt:lpstr>
      <vt:lpstr>PowerPoint Presentation</vt:lpstr>
      <vt:lpstr>Deposition in Valleys</vt:lpstr>
      <vt:lpstr>Floodplains</vt:lpstr>
      <vt:lpstr>PowerPoint Presentation</vt:lpstr>
      <vt:lpstr>Modifying Rivers for Flood Control</vt:lpstr>
      <vt:lpstr>Stream Rejuvenation </vt:lpstr>
      <vt:lpstr>PowerPoint Presentation</vt:lpstr>
      <vt:lpstr>PowerPoint Presentation</vt:lpstr>
      <vt:lpstr>Theories of Landform Development</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Portraying the Earth</dc:title>
  <dc:creator>Cindy Clark</dc:creator>
  <cp:lastModifiedBy>allen</cp:lastModifiedBy>
  <cp:revision>243</cp:revision>
  <dcterms:created xsi:type="dcterms:W3CDTF">2007-09-03T15:50:30Z</dcterms:created>
  <dcterms:modified xsi:type="dcterms:W3CDTF">2013-08-25T00:06:54Z</dcterms:modified>
</cp:coreProperties>
</file>